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notesSlides/notesSlide6.xml" ContentType="application/vnd.openxmlformats-officedocument.presentationml.notesSlide+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commentAuthors.xml" ContentType="application/vnd.openxmlformats-officedocument.presentationml.commentAuthors+xml"/>
  <Override PartName="/ppt/theme/theme2.xml" ContentType="application/vnd.openxmlformats-officedocument.theme+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3"/>
  </p:notesMasterIdLst>
  <p:sldIdLst>
    <p:sldId id="269" r:id="rId2"/>
    <p:sldId id="270" r:id="rId3"/>
    <p:sldId id="271" r:id="rId4"/>
    <p:sldId id="272" r:id="rId5"/>
    <p:sldId id="273" r:id="rId6"/>
    <p:sldId id="274" r:id="rId7"/>
    <p:sldId id="276" r:id="rId8"/>
    <p:sldId id="277" r:id="rId9"/>
    <p:sldId id="278" r:id="rId10"/>
    <p:sldId id="281"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hafri, Saif MSE11" initials="GSM" lastIdx="4" clrIdx="0">
    <p:extLst>
      <p:ext uri="{19B8F6BF-5375-455C-9EA6-DF929625EA0E}">
        <p15:presenceInfo xmlns:p15="http://schemas.microsoft.com/office/powerpoint/2012/main" userId="S-1-5-21-343818398-1275210071-725345543-375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16942A"/>
    <a:srgbClr val="EB6603"/>
    <a:srgbClr val="00B050"/>
    <a:srgbClr val="FDD600"/>
    <a:srgbClr val="24A316"/>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3488" autoAdjust="0"/>
  </p:normalViewPr>
  <p:slideViewPr>
    <p:cSldViewPr>
      <p:cViewPr varScale="1">
        <p:scale>
          <a:sx n="96" d="100"/>
          <a:sy n="96" d="100"/>
        </p:scale>
        <p:origin x="810" y="8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974136-EA7B-479C-AB7B-4E02EAF3EBE6}"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0568A14E-4EA2-4668-8E2D-77E994BF3189}">
      <dgm:prSet phldrT="[Text]" custT="1"/>
      <dgm:spPr/>
      <dgm:t>
        <a:bodyPr/>
        <a:lstStyle/>
        <a:p>
          <a:r>
            <a:rPr lang="ar-OM" sz="1200" dirty="0" smtClean="0">
              <a:solidFill>
                <a:schemeClr val="tx1"/>
              </a:solidFill>
            </a:rPr>
            <a:t>مراقبه</a:t>
          </a:r>
          <a:endParaRPr lang="en-US" sz="1200" dirty="0">
            <a:solidFill>
              <a:schemeClr val="tx1"/>
            </a:solidFill>
          </a:endParaRPr>
        </a:p>
      </dgm:t>
    </dgm:pt>
    <dgm:pt modelId="{F64AA700-133C-47A6-8AEA-F30779E291C3}" type="parTrans" cxnId="{DF1225E9-8E2B-4DB8-AF2B-C88DF9F99E5A}">
      <dgm:prSet/>
      <dgm:spPr/>
      <dgm:t>
        <a:bodyPr/>
        <a:lstStyle/>
        <a:p>
          <a:endParaRPr lang="en-US" sz="1800">
            <a:solidFill>
              <a:schemeClr val="tx1"/>
            </a:solidFill>
          </a:endParaRPr>
        </a:p>
      </dgm:t>
    </dgm:pt>
    <dgm:pt modelId="{C6865912-F61E-4C5C-86A0-4B70EA628426}" type="sibTrans" cxnId="{DF1225E9-8E2B-4DB8-AF2B-C88DF9F99E5A}">
      <dgm:prSet custT="1"/>
      <dgm:spPr/>
      <dgm:t>
        <a:bodyPr/>
        <a:lstStyle/>
        <a:p>
          <a:endParaRPr lang="en-US" sz="1000">
            <a:solidFill>
              <a:schemeClr val="tx1"/>
            </a:solidFill>
          </a:endParaRPr>
        </a:p>
      </dgm:t>
    </dgm:pt>
    <dgm:pt modelId="{A179AD1B-181E-42FF-8A83-AA60B17F5742}">
      <dgm:prSet phldrT="[Text]" custT="1"/>
      <dgm:spPr/>
      <dgm:t>
        <a:bodyPr/>
        <a:lstStyle/>
        <a:p>
          <a:r>
            <a:rPr lang="ar-OM" sz="1200" dirty="0" smtClean="0">
              <a:solidFill>
                <a:schemeClr val="tx1"/>
              </a:solidFill>
            </a:rPr>
            <a:t>اعطاء الانطباعات</a:t>
          </a:r>
          <a:endParaRPr lang="en-US" sz="1200" dirty="0">
            <a:solidFill>
              <a:schemeClr val="tx1"/>
            </a:solidFill>
          </a:endParaRPr>
        </a:p>
      </dgm:t>
    </dgm:pt>
    <dgm:pt modelId="{8A30F871-80FD-4FFD-B73D-5459581CFE9C}" type="parTrans" cxnId="{7159BB7C-FDC4-40A1-B8BB-7331709AFCA5}">
      <dgm:prSet/>
      <dgm:spPr/>
      <dgm:t>
        <a:bodyPr/>
        <a:lstStyle/>
        <a:p>
          <a:endParaRPr lang="en-US" sz="1800">
            <a:solidFill>
              <a:schemeClr val="tx1"/>
            </a:solidFill>
          </a:endParaRPr>
        </a:p>
      </dgm:t>
    </dgm:pt>
    <dgm:pt modelId="{B9550F50-B87C-4780-8DCE-89636F095570}" type="sibTrans" cxnId="{7159BB7C-FDC4-40A1-B8BB-7331709AFCA5}">
      <dgm:prSet custT="1"/>
      <dgm:spPr/>
      <dgm:t>
        <a:bodyPr/>
        <a:lstStyle/>
        <a:p>
          <a:endParaRPr lang="en-US" sz="1000">
            <a:solidFill>
              <a:schemeClr val="tx1"/>
            </a:solidFill>
          </a:endParaRPr>
        </a:p>
      </dgm:t>
    </dgm:pt>
    <dgm:pt modelId="{09076F2C-E4F4-47F5-9614-6F0A6BFC36B6}">
      <dgm:prSet phldrT="[Text]" custT="1"/>
      <dgm:spPr/>
      <dgm:t>
        <a:bodyPr/>
        <a:lstStyle/>
        <a:p>
          <a:r>
            <a:rPr lang="ar-OM" sz="1200" dirty="0" smtClean="0">
              <a:solidFill>
                <a:schemeClr val="tx1"/>
              </a:solidFill>
            </a:rPr>
            <a:t>توثيق البيانات</a:t>
          </a:r>
          <a:endParaRPr lang="en-US" sz="1200" dirty="0">
            <a:solidFill>
              <a:schemeClr val="tx1"/>
            </a:solidFill>
          </a:endParaRPr>
        </a:p>
      </dgm:t>
    </dgm:pt>
    <dgm:pt modelId="{687C83BD-097F-4BAE-82C8-C49531E6AA32}" type="parTrans" cxnId="{ACF398A2-AA8F-4A29-A24D-1BCCDF665D65}">
      <dgm:prSet/>
      <dgm:spPr/>
      <dgm:t>
        <a:bodyPr/>
        <a:lstStyle/>
        <a:p>
          <a:endParaRPr lang="en-US" sz="1800">
            <a:solidFill>
              <a:schemeClr val="tx1"/>
            </a:solidFill>
          </a:endParaRPr>
        </a:p>
      </dgm:t>
    </dgm:pt>
    <dgm:pt modelId="{BEFCDB6E-3FFC-43A9-8F92-8BBFC66E885D}" type="sibTrans" cxnId="{ACF398A2-AA8F-4A29-A24D-1BCCDF665D65}">
      <dgm:prSet custT="1"/>
      <dgm:spPr/>
      <dgm:t>
        <a:bodyPr/>
        <a:lstStyle/>
        <a:p>
          <a:endParaRPr lang="en-US" sz="1000">
            <a:solidFill>
              <a:schemeClr val="tx1"/>
            </a:solidFill>
          </a:endParaRPr>
        </a:p>
      </dgm:t>
    </dgm:pt>
    <dgm:pt modelId="{37D00BAC-22F1-4219-8F6B-35967073A2A7}">
      <dgm:prSet phldrT="[Text]" custT="1"/>
      <dgm:spPr/>
      <dgm:t>
        <a:bodyPr/>
        <a:lstStyle/>
        <a:p>
          <a:r>
            <a:rPr lang="ar-OM" sz="1200" dirty="0" smtClean="0">
              <a:solidFill>
                <a:schemeClr val="tx1"/>
              </a:solidFill>
            </a:rPr>
            <a:t>تنفيذ النتائج</a:t>
          </a:r>
          <a:endParaRPr lang="en-US" sz="1200" dirty="0">
            <a:solidFill>
              <a:schemeClr val="tx1"/>
            </a:solidFill>
          </a:endParaRPr>
        </a:p>
      </dgm:t>
    </dgm:pt>
    <dgm:pt modelId="{9A6F7571-900A-43BB-BC5A-DFE74C567D64}" type="parTrans" cxnId="{DE44E4E3-F246-4715-B470-C0CBE88E65D3}">
      <dgm:prSet/>
      <dgm:spPr/>
      <dgm:t>
        <a:bodyPr/>
        <a:lstStyle/>
        <a:p>
          <a:endParaRPr lang="en-US" sz="1800">
            <a:solidFill>
              <a:schemeClr val="tx1"/>
            </a:solidFill>
          </a:endParaRPr>
        </a:p>
      </dgm:t>
    </dgm:pt>
    <dgm:pt modelId="{B3E37506-8C61-426A-B956-24EB3C905246}" type="sibTrans" cxnId="{DE44E4E3-F246-4715-B470-C0CBE88E65D3}">
      <dgm:prSet custT="1"/>
      <dgm:spPr/>
      <dgm:t>
        <a:bodyPr/>
        <a:lstStyle/>
        <a:p>
          <a:endParaRPr lang="en-US" sz="1000">
            <a:solidFill>
              <a:schemeClr val="tx1"/>
            </a:solidFill>
          </a:endParaRPr>
        </a:p>
      </dgm:t>
    </dgm:pt>
    <dgm:pt modelId="{945426A3-110A-4876-B745-43A8696223F1}">
      <dgm:prSet phldrT="[Text]" custT="1"/>
      <dgm:spPr/>
      <dgm:t>
        <a:bodyPr/>
        <a:lstStyle/>
        <a:p>
          <a:r>
            <a:rPr lang="ar-OM" sz="1200" dirty="0" smtClean="0">
              <a:solidFill>
                <a:schemeClr val="tx1"/>
              </a:solidFill>
            </a:rPr>
            <a:t>تحليل البيانات</a:t>
          </a:r>
          <a:endParaRPr lang="en-US" sz="1200" dirty="0">
            <a:solidFill>
              <a:schemeClr val="tx1"/>
            </a:solidFill>
          </a:endParaRPr>
        </a:p>
      </dgm:t>
    </dgm:pt>
    <dgm:pt modelId="{4A32D8B7-D54E-4FB1-A369-715A2D3FD7D7}" type="parTrans" cxnId="{25EB3656-B13C-40E6-ACC4-D27CF3D2EA8C}">
      <dgm:prSet/>
      <dgm:spPr/>
      <dgm:t>
        <a:bodyPr/>
        <a:lstStyle/>
        <a:p>
          <a:endParaRPr lang="en-US" sz="1800">
            <a:solidFill>
              <a:schemeClr val="tx1"/>
            </a:solidFill>
          </a:endParaRPr>
        </a:p>
      </dgm:t>
    </dgm:pt>
    <dgm:pt modelId="{C571148D-2BC6-4DD1-8B7A-7B09BED29E29}" type="sibTrans" cxnId="{25EB3656-B13C-40E6-ACC4-D27CF3D2EA8C}">
      <dgm:prSet custT="1"/>
      <dgm:spPr/>
      <dgm:t>
        <a:bodyPr/>
        <a:lstStyle/>
        <a:p>
          <a:endParaRPr lang="en-US" sz="1000">
            <a:solidFill>
              <a:schemeClr val="tx1"/>
            </a:solidFill>
          </a:endParaRPr>
        </a:p>
      </dgm:t>
    </dgm:pt>
    <dgm:pt modelId="{A8BD1099-7D88-4197-92DA-AC79CA369579}">
      <dgm:prSet custT="1"/>
      <dgm:spPr/>
      <dgm:t>
        <a:bodyPr/>
        <a:lstStyle/>
        <a:p>
          <a:r>
            <a:rPr lang="ar-OM" sz="1200" dirty="0" smtClean="0">
              <a:solidFill>
                <a:schemeClr val="tx1"/>
              </a:solidFill>
            </a:rPr>
            <a:t>التحسين المستمر</a:t>
          </a:r>
          <a:endParaRPr lang="en-US" sz="1200" dirty="0">
            <a:solidFill>
              <a:schemeClr val="tx1"/>
            </a:solidFill>
          </a:endParaRPr>
        </a:p>
      </dgm:t>
    </dgm:pt>
    <dgm:pt modelId="{71703278-CF00-4126-AD28-46A2CD64FD98}" type="parTrans" cxnId="{39784693-99B6-415C-A8ED-402CF971891A}">
      <dgm:prSet/>
      <dgm:spPr/>
      <dgm:t>
        <a:bodyPr/>
        <a:lstStyle/>
        <a:p>
          <a:endParaRPr lang="en-US" sz="1800">
            <a:solidFill>
              <a:schemeClr val="tx1"/>
            </a:solidFill>
          </a:endParaRPr>
        </a:p>
      </dgm:t>
    </dgm:pt>
    <dgm:pt modelId="{164ACD1A-9E4D-40C2-9877-55FB0963DFAC}" type="sibTrans" cxnId="{39784693-99B6-415C-A8ED-402CF971891A}">
      <dgm:prSet custT="1"/>
      <dgm:spPr/>
      <dgm:t>
        <a:bodyPr/>
        <a:lstStyle/>
        <a:p>
          <a:endParaRPr lang="en-US" sz="1000">
            <a:solidFill>
              <a:schemeClr val="tx1"/>
            </a:solidFill>
          </a:endParaRPr>
        </a:p>
      </dgm:t>
    </dgm:pt>
    <dgm:pt modelId="{21F8F07D-8C5F-4419-9F3A-5EB273D5A160}" type="pres">
      <dgm:prSet presAssocID="{BC974136-EA7B-479C-AB7B-4E02EAF3EBE6}" presName="cycle" presStyleCnt="0">
        <dgm:presLayoutVars>
          <dgm:dir/>
          <dgm:resizeHandles val="exact"/>
        </dgm:presLayoutVars>
      </dgm:prSet>
      <dgm:spPr/>
      <dgm:t>
        <a:bodyPr/>
        <a:lstStyle/>
        <a:p>
          <a:endParaRPr lang="en-US"/>
        </a:p>
      </dgm:t>
    </dgm:pt>
    <dgm:pt modelId="{C870B6FD-5B7B-42D0-8B9A-F34F2F505A27}" type="pres">
      <dgm:prSet presAssocID="{0568A14E-4EA2-4668-8E2D-77E994BF3189}" presName="node" presStyleLbl="node1" presStyleIdx="0" presStyleCnt="6">
        <dgm:presLayoutVars>
          <dgm:bulletEnabled val="1"/>
        </dgm:presLayoutVars>
      </dgm:prSet>
      <dgm:spPr/>
      <dgm:t>
        <a:bodyPr/>
        <a:lstStyle/>
        <a:p>
          <a:endParaRPr lang="en-US"/>
        </a:p>
      </dgm:t>
    </dgm:pt>
    <dgm:pt modelId="{5D2979AB-0619-46EB-856F-36439EE4B955}" type="pres">
      <dgm:prSet presAssocID="{C6865912-F61E-4C5C-86A0-4B70EA628426}" presName="sibTrans" presStyleLbl="sibTrans2D1" presStyleIdx="0" presStyleCnt="6"/>
      <dgm:spPr/>
      <dgm:t>
        <a:bodyPr/>
        <a:lstStyle/>
        <a:p>
          <a:endParaRPr lang="en-US"/>
        </a:p>
      </dgm:t>
    </dgm:pt>
    <dgm:pt modelId="{1F1221AE-63C8-4A01-870A-742A896FC3F5}" type="pres">
      <dgm:prSet presAssocID="{C6865912-F61E-4C5C-86A0-4B70EA628426}" presName="connectorText" presStyleLbl="sibTrans2D1" presStyleIdx="0" presStyleCnt="6"/>
      <dgm:spPr/>
      <dgm:t>
        <a:bodyPr/>
        <a:lstStyle/>
        <a:p>
          <a:endParaRPr lang="en-US"/>
        </a:p>
      </dgm:t>
    </dgm:pt>
    <dgm:pt modelId="{5F41C0A7-A35B-4FEA-B7F8-D63E6C393F93}" type="pres">
      <dgm:prSet presAssocID="{A179AD1B-181E-42FF-8A83-AA60B17F5742}" presName="node" presStyleLbl="node1" presStyleIdx="1" presStyleCnt="6">
        <dgm:presLayoutVars>
          <dgm:bulletEnabled val="1"/>
        </dgm:presLayoutVars>
      </dgm:prSet>
      <dgm:spPr/>
      <dgm:t>
        <a:bodyPr/>
        <a:lstStyle/>
        <a:p>
          <a:endParaRPr lang="en-US"/>
        </a:p>
      </dgm:t>
    </dgm:pt>
    <dgm:pt modelId="{BAA48FE5-5126-42F4-BA07-671551451E5B}" type="pres">
      <dgm:prSet presAssocID="{B9550F50-B87C-4780-8DCE-89636F095570}" presName="sibTrans" presStyleLbl="sibTrans2D1" presStyleIdx="1" presStyleCnt="6"/>
      <dgm:spPr/>
      <dgm:t>
        <a:bodyPr/>
        <a:lstStyle/>
        <a:p>
          <a:endParaRPr lang="en-US"/>
        </a:p>
      </dgm:t>
    </dgm:pt>
    <dgm:pt modelId="{F31071D6-7D34-4C83-BD77-CFBE258BAE39}" type="pres">
      <dgm:prSet presAssocID="{B9550F50-B87C-4780-8DCE-89636F095570}" presName="connectorText" presStyleLbl="sibTrans2D1" presStyleIdx="1" presStyleCnt="6"/>
      <dgm:spPr/>
      <dgm:t>
        <a:bodyPr/>
        <a:lstStyle/>
        <a:p>
          <a:endParaRPr lang="en-US"/>
        </a:p>
      </dgm:t>
    </dgm:pt>
    <dgm:pt modelId="{92D598C2-AC6D-4198-B063-9B79FE477082}" type="pres">
      <dgm:prSet presAssocID="{09076F2C-E4F4-47F5-9614-6F0A6BFC36B6}" presName="node" presStyleLbl="node1" presStyleIdx="2" presStyleCnt="6">
        <dgm:presLayoutVars>
          <dgm:bulletEnabled val="1"/>
        </dgm:presLayoutVars>
      </dgm:prSet>
      <dgm:spPr/>
      <dgm:t>
        <a:bodyPr/>
        <a:lstStyle/>
        <a:p>
          <a:endParaRPr lang="en-US"/>
        </a:p>
      </dgm:t>
    </dgm:pt>
    <dgm:pt modelId="{B2B0A7E5-1810-49DD-B45A-EFF070AA4A6F}" type="pres">
      <dgm:prSet presAssocID="{BEFCDB6E-3FFC-43A9-8F92-8BBFC66E885D}" presName="sibTrans" presStyleLbl="sibTrans2D1" presStyleIdx="2" presStyleCnt="6"/>
      <dgm:spPr/>
      <dgm:t>
        <a:bodyPr/>
        <a:lstStyle/>
        <a:p>
          <a:endParaRPr lang="en-US"/>
        </a:p>
      </dgm:t>
    </dgm:pt>
    <dgm:pt modelId="{D0AE5333-D8FC-4151-9B5B-7A7B0B99C194}" type="pres">
      <dgm:prSet presAssocID="{BEFCDB6E-3FFC-43A9-8F92-8BBFC66E885D}" presName="connectorText" presStyleLbl="sibTrans2D1" presStyleIdx="2" presStyleCnt="6"/>
      <dgm:spPr/>
      <dgm:t>
        <a:bodyPr/>
        <a:lstStyle/>
        <a:p>
          <a:endParaRPr lang="en-US"/>
        </a:p>
      </dgm:t>
    </dgm:pt>
    <dgm:pt modelId="{CBF7E5C9-4324-4993-B567-64C2E612D5FA}" type="pres">
      <dgm:prSet presAssocID="{37D00BAC-22F1-4219-8F6B-35967073A2A7}" presName="node" presStyleLbl="node1" presStyleIdx="3" presStyleCnt="6">
        <dgm:presLayoutVars>
          <dgm:bulletEnabled val="1"/>
        </dgm:presLayoutVars>
      </dgm:prSet>
      <dgm:spPr/>
      <dgm:t>
        <a:bodyPr/>
        <a:lstStyle/>
        <a:p>
          <a:endParaRPr lang="en-US"/>
        </a:p>
      </dgm:t>
    </dgm:pt>
    <dgm:pt modelId="{963DE0AD-E1E2-4A6E-980A-2BAB66EA12B4}" type="pres">
      <dgm:prSet presAssocID="{B3E37506-8C61-426A-B956-24EB3C905246}" presName="sibTrans" presStyleLbl="sibTrans2D1" presStyleIdx="3" presStyleCnt="6"/>
      <dgm:spPr/>
      <dgm:t>
        <a:bodyPr/>
        <a:lstStyle/>
        <a:p>
          <a:endParaRPr lang="en-US"/>
        </a:p>
      </dgm:t>
    </dgm:pt>
    <dgm:pt modelId="{F9DAB4BA-2CF1-4500-8AC3-E57008D650E3}" type="pres">
      <dgm:prSet presAssocID="{B3E37506-8C61-426A-B956-24EB3C905246}" presName="connectorText" presStyleLbl="sibTrans2D1" presStyleIdx="3" presStyleCnt="6"/>
      <dgm:spPr/>
      <dgm:t>
        <a:bodyPr/>
        <a:lstStyle/>
        <a:p>
          <a:endParaRPr lang="en-US"/>
        </a:p>
      </dgm:t>
    </dgm:pt>
    <dgm:pt modelId="{67CECA58-4C7A-470B-A0AE-6100C2F8497D}" type="pres">
      <dgm:prSet presAssocID="{945426A3-110A-4876-B745-43A8696223F1}" presName="node" presStyleLbl="node1" presStyleIdx="4" presStyleCnt="6">
        <dgm:presLayoutVars>
          <dgm:bulletEnabled val="1"/>
        </dgm:presLayoutVars>
      </dgm:prSet>
      <dgm:spPr/>
      <dgm:t>
        <a:bodyPr/>
        <a:lstStyle/>
        <a:p>
          <a:endParaRPr lang="en-US"/>
        </a:p>
      </dgm:t>
    </dgm:pt>
    <dgm:pt modelId="{9A34C1E5-4747-4118-8182-085A4C329FED}" type="pres">
      <dgm:prSet presAssocID="{C571148D-2BC6-4DD1-8B7A-7B09BED29E29}" presName="sibTrans" presStyleLbl="sibTrans2D1" presStyleIdx="4" presStyleCnt="6"/>
      <dgm:spPr/>
      <dgm:t>
        <a:bodyPr/>
        <a:lstStyle/>
        <a:p>
          <a:endParaRPr lang="en-US"/>
        </a:p>
      </dgm:t>
    </dgm:pt>
    <dgm:pt modelId="{7A910ED8-9CD8-48CD-9DC9-CEC443B246AA}" type="pres">
      <dgm:prSet presAssocID="{C571148D-2BC6-4DD1-8B7A-7B09BED29E29}" presName="connectorText" presStyleLbl="sibTrans2D1" presStyleIdx="4" presStyleCnt="6"/>
      <dgm:spPr/>
      <dgm:t>
        <a:bodyPr/>
        <a:lstStyle/>
        <a:p>
          <a:endParaRPr lang="en-US"/>
        </a:p>
      </dgm:t>
    </dgm:pt>
    <dgm:pt modelId="{6FF42951-AF1C-40DE-80E4-C9C086E55E13}" type="pres">
      <dgm:prSet presAssocID="{A8BD1099-7D88-4197-92DA-AC79CA369579}" presName="node" presStyleLbl="node1" presStyleIdx="5" presStyleCnt="6">
        <dgm:presLayoutVars>
          <dgm:bulletEnabled val="1"/>
        </dgm:presLayoutVars>
      </dgm:prSet>
      <dgm:spPr/>
      <dgm:t>
        <a:bodyPr/>
        <a:lstStyle/>
        <a:p>
          <a:endParaRPr lang="en-US"/>
        </a:p>
      </dgm:t>
    </dgm:pt>
    <dgm:pt modelId="{72438E98-D72F-4994-9F61-94044764283E}" type="pres">
      <dgm:prSet presAssocID="{164ACD1A-9E4D-40C2-9877-55FB0963DFAC}" presName="sibTrans" presStyleLbl="sibTrans2D1" presStyleIdx="5" presStyleCnt="6"/>
      <dgm:spPr/>
      <dgm:t>
        <a:bodyPr/>
        <a:lstStyle/>
        <a:p>
          <a:endParaRPr lang="en-US"/>
        </a:p>
      </dgm:t>
    </dgm:pt>
    <dgm:pt modelId="{D3454382-50BD-44FA-B8BF-E59D306A3B24}" type="pres">
      <dgm:prSet presAssocID="{164ACD1A-9E4D-40C2-9877-55FB0963DFAC}" presName="connectorText" presStyleLbl="sibTrans2D1" presStyleIdx="5" presStyleCnt="6"/>
      <dgm:spPr/>
      <dgm:t>
        <a:bodyPr/>
        <a:lstStyle/>
        <a:p>
          <a:endParaRPr lang="en-US"/>
        </a:p>
      </dgm:t>
    </dgm:pt>
  </dgm:ptLst>
  <dgm:cxnLst>
    <dgm:cxn modelId="{DD1A73BE-D533-4106-944C-2A98CF508E8A}" type="presOf" srcId="{B9550F50-B87C-4780-8DCE-89636F095570}" destId="{BAA48FE5-5126-42F4-BA07-671551451E5B}" srcOrd="0" destOrd="0" presId="urn:microsoft.com/office/officeart/2005/8/layout/cycle2"/>
    <dgm:cxn modelId="{6F0789E6-916E-477B-8CDA-A069C8A44681}" type="presOf" srcId="{C6865912-F61E-4C5C-86A0-4B70EA628426}" destId="{5D2979AB-0619-46EB-856F-36439EE4B955}" srcOrd="0" destOrd="0" presId="urn:microsoft.com/office/officeart/2005/8/layout/cycle2"/>
    <dgm:cxn modelId="{C5E4912E-A903-418C-B51E-CA1F714093BB}" type="presOf" srcId="{164ACD1A-9E4D-40C2-9877-55FB0963DFAC}" destId="{72438E98-D72F-4994-9F61-94044764283E}" srcOrd="0" destOrd="0" presId="urn:microsoft.com/office/officeart/2005/8/layout/cycle2"/>
    <dgm:cxn modelId="{AD7D4FA3-6186-4708-9B27-8C2A051944F5}" type="presOf" srcId="{C571148D-2BC6-4DD1-8B7A-7B09BED29E29}" destId="{7A910ED8-9CD8-48CD-9DC9-CEC443B246AA}" srcOrd="1" destOrd="0" presId="urn:microsoft.com/office/officeart/2005/8/layout/cycle2"/>
    <dgm:cxn modelId="{39784693-99B6-415C-A8ED-402CF971891A}" srcId="{BC974136-EA7B-479C-AB7B-4E02EAF3EBE6}" destId="{A8BD1099-7D88-4197-92DA-AC79CA369579}" srcOrd="5" destOrd="0" parTransId="{71703278-CF00-4126-AD28-46A2CD64FD98}" sibTransId="{164ACD1A-9E4D-40C2-9877-55FB0963DFAC}"/>
    <dgm:cxn modelId="{EBC9D695-8D55-4EB7-A3AB-5AFC40542A44}" type="presOf" srcId="{164ACD1A-9E4D-40C2-9877-55FB0963DFAC}" destId="{D3454382-50BD-44FA-B8BF-E59D306A3B24}" srcOrd="1" destOrd="0" presId="urn:microsoft.com/office/officeart/2005/8/layout/cycle2"/>
    <dgm:cxn modelId="{DF1225E9-8E2B-4DB8-AF2B-C88DF9F99E5A}" srcId="{BC974136-EA7B-479C-AB7B-4E02EAF3EBE6}" destId="{0568A14E-4EA2-4668-8E2D-77E994BF3189}" srcOrd="0" destOrd="0" parTransId="{F64AA700-133C-47A6-8AEA-F30779E291C3}" sibTransId="{C6865912-F61E-4C5C-86A0-4B70EA628426}"/>
    <dgm:cxn modelId="{7159BB7C-FDC4-40A1-B8BB-7331709AFCA5}" srcId="{BC974136-EA7B-479C-AB7B-4E02EAF3EBE6}" destId="{A179AD1B-181E-42FF-8A83-AA60B17F5742}" srcOrd="1" destOrd="0" parTransId="{8A30F871-80FD-4FFD-B73D-5459581CFE9C}" sibTransId="{B9550F50-B87C-4780-8DCE-89636F095570}"/>
    <dgm:cxn modelId="{DAE31EA0-B735-41A0-95B2-0C48AD181DA8}" type="presOf" srcId="{BEFCDB6E-3FFC-43A9-8F92-8BBFC66E885D}" destId="{B2B0A7E5-1810-49DD-B45A-EFF070AA4A6F}" srcOrd="0" destOrd="0" presId="urn:microsoft.com/office/officeart/2005/8/layout/cycle2"/>
    <dgm:cxn modelId="{29E3CBCB-B211-49FA-B455-EF33AC30EDC2}" type="presOf" srcId="{BEFCDB6E-3FFC-43A9-8F92-8BBFC66E885D}" destId="{D0AE5333-D8FC-4151-9B5B-7A7B0B99C194}" srcOrd="1" destOrd="0" presId="urn:microsoft.com/office/officeart/2005/8/layout/cycle2"/>
    <dgm:cxn modelId="{9654D903-E75F-4017-B2C1-5EB177E3938E}" type="presOf" srcId="{0568A14E-4EA2-4668-8E2D-77E994BF3189}" destId="{C870B6FD-5B7B-42D0-8B9A-F34F2F505A27}" srcOrd="0" destOrd="0" presId="urn:microsoft.com/office/officeart/2005/8/layout/cycle2"/>
    <dgm:cxn modelId="{BAF57E91-8C2F-4DFE-A188-5534E2389386}" type="presOf" srcId="{37D00BAC-22F1-4219-8F6B-35967073A2A7}" destId="{CBF7E5C9-4324-4993-B567-64C2E612D5FA}" srcOrd="0" destOrd="0" presId="urn:microsoft.com/office/officeart/2005/8/layout/cycle2"/>
    <dgm:cxn modelId="{74293860-A008-44C6-A7A5-37E49BB2F84A}" type="presOf" srcId="{C571148D-2BC6-4DD1-8B7A-7B09BED29E29}" destId="{9A34C1E5-4747-4118-8182-085A4C329FED}" srcOrd="0" destOrd="0" presId="urn:microsoft.com/office/officeart/2005/8/layout/cycle2"/>
    <dgm:cxn modelId="{E5D2A511-C3CD-4416-A7EE-19075CD82A0B}" type="presOf" srcId="{A179AD1B-181E-42FF-8A83-AA60B17F5742}" destId="{5F41C0A7-A35B-4FEA-B7F8-D63E6C393F93}" srcOrd="0" destOrd="0" presId="urn:microsoft.com/office/officeart/2005/8/layout/cycle2"/>
    <dgm:cxn modelId="{CFF886E9-FA5F-4BFF-9E71-AEF788E3E0D6}" type="presOf" srcId="{09076F2C-E4F4-47F5-9614-6F0A6BFC36B6}" destId="{92D598C2-AC6D-4198-B063-9B79FE477082}" srcOrd="0" destOrd="0" presId="urn:microsoft.com/office/officeart/2005/8/layout/cycle2"/>
    <dgm:cxn modelId="{51DD51F6-CE9D-4B94-B2F2-2971A94A2C08}" type="presOf" srcId="{B3E37506-8C61-426A-B956-24EB3C905246}" destId="{963DE0AD-E1E2-4A6E-980A-2BAB66EA12B4}" srcOrd="0" destOrd="0" presId="urn:microsoft.com/office/officeart/2005/8/layout/cycle2"/>
    <dgm:cxn modelId="{272C1ADE-1CBD-4D1D-865C-09B181F33092}" type="presOf" srcId="{B9550F50-B87C-4780-8DCE-89636F095570}" destId="{F31071D6-7D34-4C83-BD77-CFBE258BAE39}" srcOrd="1" destOrd="0" presId="urn:microsoft.com/office/officeart/2005/8/layout/cycle2"/>
    <dgm:cxn modelId="{D2CB578E-6F79-4DC0-BA89-6C8F1582F225}" type="presOf" srcId="{945426A3-110A-4876-B745-43A8696223F1}" destId="{67CECA58-4C7A-470B-A0AE-6100C2F8497D}" srcOrd="0" destOrd="0" presId="urn:microsoft.com/office/officeart/2005/8/layout/cycle2"/>
    <dgm:cxn modelId="{25EB3656-B13C-40E6-ACC4-D27CF3D2EA8C}" srcId="{BC974136-EA7B-479C-AB7B-4E02EAF3EBE6}" destId="{945426A3-110A-4876-B745-43A8696223F1}" srcOrd="4" destOrd="0" parTransId="{4A32D8B7-D54E-4FB1-A369-715A2D3FD7D7}" sibTransId="{C571148D-2BC6-4DD1-8B7A-7B09BED29E29}"/>
    <dgm:cxn modelId="{E91E1BE5-229A-4A0E-BA0B-FE8C69C9D135}" type="presOf" srcId="{B3E37506-8C61-426A-B956-24EB3C905246}" destId="{F9DAB4BA-2CF1-4500-8AC3-E57008D650E3}" srcOrd="1" destOrd="0" presId="urn:microsoft.com/office/officeart/2005/8/layout/cycle2"/>
    <dgm:cxn modelId="{ACF398A2-AA8F-4A29-A24D-1BCCDF665D65}" srcId="{BC974136-EA7B-479C-AB7B-4E02EAF3EBE6}" destId="{09076F2C-E4F4-47F5-9614-6F0A6BFC36B6}" srcOrd="2" destOrd="0" parTransId="{687C83BD-097F-4BAE-82C8-C49531E6AA32}" sibTransId="{BEFCDB6E-3FFC-43A9-8F92-8BBFC66E885D}"/>
    <dgm:cxn modelId="{6F23DE2C-A9D9-4CBF-B776-53AC26927B0C}" type="presOf" srcId="{A8BD1099-7D88-4197-92DA-AC79CA369579}" destId="{6FF42951-AF1C-40DE-80E4-C9C086E55E13}" srcOrd="0" destOrd="0" presId="urn:microsoft.com/office/officeart/2005/8/layout/cycle2"/>
    <dgm:cxn modelId="{DE44E4E3-F246-4715-B470-C0CBE88E65D3}" srcId="{BC974136-EA7B-479C-AB7B-4E02EAF3EBE6}" destId="{37D00BAC-22F1-4219-8F6B-35967073A2A7}" srcOrd="3" destOrd="0" parTransId="{9A6F7571-900A-43BB-BC5A-DFE74C567D64}" sibTransId="{B3E37506-8C61-426A-B956-24EB3C905246}"/>
    <dgm:cxn modelId="{8A5C7652-929C-4549-8039-F1EEF016F463}" type="presOf" srcId="{BC974136-EA7B-479C-AB7B-4E02EAF3EBE6}" destId="{21F8F07D-8C5F-4419-9F3A-5EB273D5A160}" srcOrd="0" destOrd="0" presId="urn:microsoft.com/office/officeart/2005/8/layout/cycle2"/>
    <dgm:cxn modelId="{896AB14C-8DBF-42AC-8E46-38C45FE03479}" type="presOf" srcId="{C6865912-F61E-4C5C-86A0-4B70EA628426}" destId="{1F1221AE-63C8-4A01-870A-742A896FC3F5}" srcOrd="1" destOrd="0" presId="urn:microsoft.com/office/officeart/2005/8/layout/cycle2"/>
    <dgm:cxn modelId="{D085DB8A-E659-46E5-A1EA-E8C4D40C3C41}" type="presParOf" srcId="{21F8F07D-8C5F-4419-9F3A-5EB273D5A160}" destId="{C870B6FD-5B7B-42D0-8B9A-F34F2F505A27}" srcOrd="0" destOrd="0" presId="urn:microsoft.com/office/officeart/2005/8/layout/cycle2"/>
    <dgm:cxn modelId="{F0D9EEA8-3911-485D-80FE-588464D49EA6}" type="presParOf" srcId="{21F8F07D-8C5F-4419-9F3A-5EB273D5A160}" destId="{5D2979AB-0619-46EB-856F-36439EE4B955}" srcOrd="1" destOrd="0" presId="urn:microsoft.com/office/officeart/2005/8/layout/cycle2"/>
    <dgm:cxn modelId="{FEFAD141-90E6-43DD-B228-C752435C43CC}" type="presParOf" srcId="{5D2979AB-0619-46EB-856F-36439EE4B955}" destId="{1F1221AE-63C8-4A01-870A-742A896FC3F5}" srcOrd="0" destOrd="0" presId="urn:microsoft.com/office/officeart/2005/8/layout/cycle2"/>
    <dgm:cxn modelId="{FBC1DA53-3332-40E2-8693-5F33DB67C025}" type="presParOf" srcId="{21F8F07D-8C5F-4419-9F3A-5EB273D5A160}" destId="{5F41C0A7-A35B-4FEA-B7F8-D63E6C393F93}" srcOrd="2" destOrd="0" presId="urn:microsoft.com/office/officeart/2005/8/layout/cycle2"/>
    <dgm:cxn modelId="{396A4003-CD8D-4DB9-BD85-44ADCC26D485}" type="presParOf" srcId="{21F8F07D-8C5F-4419-9F3A-5EB273D5A160}" destId="{BAA48FE5-5126-42F4-BA07-671551451E5B}" srcOrd="3" destOrd="0" presId="urn:microsoft.com/office/officeart/2005/8/layout/cycle2"/>
    <dgm:cxn modelId="{19B2AABF-D291-4D58-86B4-CF729EE6C64D}" type="presParOf" srcId="{BAA48FE5-5126-42F4-BA07-671551451E5B}" destId="{F31071D6-7D34-4C83-BD77-CFBE258BAE39}" srcOrd="0" destOrd="0" presId="urn:microsoft.com/office/officeart/2005/8/layout/cycle2"/>
    <dgm:cxn modelId="{A1CAC5B6-E67A-4C01-8118-C6946B5907CB}" type="presParOf" srcId="{21F8F07D-8C5F-4419-9F3A-5EB273D5A160}" destId="{92D598C2-AC6D-4198-B063-9B79FE477082}" srcOrd="4" destOrd="0" presId="urn:microsoft.com/office/officeart/2005/8/layout/cycle2"/>
    <dgm:cxn modelId="{F184DD1E-5470-4BC7-93D2-D1CF4CB55DAD}" type="presParOf" srcId="{21F8F07D-8C5F-4419-9F3A-5EB273D5A160}" destId="{B2B0A7E5-1810-49DD-B45A-EFF070AA4A6F}" srcOrd="5" destOrd="0" presId="urn:microsoft.com/office/officeart/2005/8/layout/cycle2"/>
    <dgm:cxn modelId="{C96BD380-18BA-4819-A289-2D487763B8DE}" type="presParOf" srcId="{B2B0A7E5-1810-49DD-B45A-EFF070AA4A6F}" destId="{D0AE5333-D8FC-4151-9B5B-7A7B0B99C194}" srcOrd="0" destOrd="0" presId="urn:microsoft.com/office/officeart/2005/8/layout/cycle2"/>
    <dgm:cxn modelId="{63B96AB0-582F-4AC7-BDD9-8E7271BE54AE}" type="presParOf" srcId="{21F8F07D-8C5F-4419-9F3A-5EB273D5A160}" destId="{CBF7E5C9-4324-4993-B567-64C2E612D5FA}" srcOrd="6" destOrd="0" presId="urn:microsoft.com/office/officeart/2005/8/layout/cycle2"/>
    <dgm:cxn modelId="{62484702-BE46-4181-9B2C-345B70F6C77F}" type="presParOf" srcId="{21F8F07D-8C5F-4419-9F3A-5EB273D5A160}" destId="{963DE0AD-E1E2-4A6E-980A-2BAB66EA12B4}" srcOrd="7" destOrd="0" presId="urn:microsoft.com/office/officeart/2005/8/layout/cycle2"/>
    <dgm:cxn modelId="{50417C82-EFEE-413A-A96F-28BC5969DDE2}" type="presParOf" srcId="{963DE0AD-E1E2-4A6E-980A-2BAB66EA12B4}" destId="{F9DAB4BA-2CF1-4500-8AC3-E57008D650E3}" srcOrd="0" destOrd="0" presId="urn:microsoft.com/office/officeart/2005/8/layout/cycle2"/>
    <dgm:cxn modelId="{16154E82-D502-4E6E-BA8F-214D824E66F4}" type="presParOf" srcId="{21F8F07D-8C5F-4419-9F3A-5EB273D5A160}" destId="{67CECA58-4C7A-470B-A0AE-6100C2F8497D}" srcOrd="8" destOrd="0" presId="urn:microsoft.com/office/officeart/2005/8/layout/cycle2"/>
    <dgm:cxn modelId="{9022DC7F-50E3-4E54-97D3-63CFE0D07D6E}" type="presParOf" srcId="{21F8F07D-8C5F-4419-9F3A-5EB273D5A160}" destId="{9A34C1E5-4747-4118-8182-085A4C329FED}" srcOrd="9" destOrd="0" presId="urn:microsoft.com/office/officeart/2005/8/layout/cycle2"/>
    <dgm:cxn modelId="{1679FC90-B2C6-44C2-A81D-4D267EB299FD}" type="presParOf" srcId="{9A34C1E5-4747-4118-8182-085A4C329FED}" destId="{7A910ED8-9CD8-48CD-9DC9-CEC443B246AA}" srcOrd="0" destOrd="0" presId="urn:microsoft.com/office/officeart/2005/8/layout/cycle2"/>
    <dgm:cxn modelId="{F00454F4-B7FE-4184-B17A-94ECF0E9FC8F}" type="presParOf" srcId="{21F8F07D-8C5F-4419-9F3A-5EB273D5A160}" destId="{6FF42951-AF1C-40DE-80E4-C9C086E55E13}" srcOrd="10" destOrd="0" presId="urn:microsoft.com/office/officeart/2005/8/layout/cycle2"/>
    <dgm:cxn modelId="{70726BB6-A5FE-47D7-ABE9-AFFC8C069490}" type="presParOf" srcId="{21F8F07D-8C5F-4419-9F3A-5EB273D5A160}" destId="{72438E98-D72F-4994-9F61-94044764283E}" srcOrd="11" destOrd="0" presId="urn:microsoft.com/office/officeart/2005/8/layout/cycle2"/>
    <dgm:cxn modelId="{F2A43760-584C-4D4B-840A-6346AD68CF6A}" type="presParOf" srcId="{72438E98-D72F-4994-9F61-94044764283E}" destId="{D3454382-50BD-44FA-B8BF-E59D306A3B24}"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0B6FD-5B7B-42D0-8B9A-F34F2F505A27}">
      <dsp:nvSpPr>
        <dsp:cNvPr id="0" name=""/>
        <dsp:cNvSpPr/>
      </dsp:nvSpPr>
      <dsp:spPr>
        <a:xfrm>
          <a:off x="1702668" y="1305"/>
          <a:ext cx="1014263" cy="101426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ar-OM" sz="1200" kern="1200" dirty="0" smtClean="0">
              <a:solidFill>
                <a:schemeClr val="tx1"/>
              </a:solidFill>
            </a:rPr>
            <a:t>مراقبه</a:t>
          </a:r>
          <a:endParaRPr lang="en-US" sz="1200" kern="1200" dirty="0">
            <a:solidFill>
              <a:schemeClr val="tx1"/>
            </a:solidFill>
          </a:endParaRPr>
        </a:p>
      </dsp:txBody>
      <dsp:txXfrm>
        <a:off x="1851203" y="149840"/>
        <a:ext cx="717193" cy="717193"/>
      </dsp:txXfrm>
    </dsp:sp>
    <dsp:sp modelId="{5D2979AB-0619-46EB-856F-36439EE4B955}">
      <dsp:nvSpPr>
        <dsp:cNvPr id="0" name=""/>
        <dsp:cNvSpPr/>
      </dsp:nvSpPr>
      <dsp:spPr>
        <a:xfrm rot="1800000">
          <a:off x="2727941" y="714351"/>
          <a:ext cx="269928" cy="34231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solidFill>
              <a:schemeClr val="tx1"/>
            </a:solidFill>
          </a:endParaRPr>
        </a:p>
      </dsp:txBody>
      <dsp:txXfrm>
        <a:off x="2733365" y="762570"/>
        <a:ext cx="188950" cy="205387"/>
      </dsp:txXfrm>
    </dsp:sp>
    <dsp:sp modelId="{5F41C0A7-A35B-4FEA-B7F8-D63E6C393F93}">
      <dsp:nvSpPr>
        <dsp:cNvPr id="0" name=""/>
        <dsp:cNvSpPr/>
      </dsp:nvSpPr>
      <dsp:spPr>
        <a:xfrm>
          <a:off x="3022112" y="763086"/>
          <a:ext cx="1014263" cy="1014263"/>
        </a:xfrm>
        <a:prstGeom prst="ellipse">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ar-OM" sz="1200" kern="1200" dirty="0" smtClean="0">
              <a:solidFill>
                <a:schemeClr val="tx1"/>
              </a:solidFill>
            </a:rPr>
            <a:t>اعطاء الانطباعات</a:t>
          </a:r>
          <a:endParaRPr lang="en-US" sz="1200" kern="1200" dirty="0">
            <a:solidFill>
              <a:schemeClr val="tx1"/>
            </a:solidFill>
          </a:endParaRPr>
        </a:p>
      </dsp:txBody>
      <dsp:txXfrm>
        <a:off x="3170647" y="911621"/>
        <a:ext cx="717193" cy="717193"/>
      </dsp:txXfrm>
    </dsp:sp>
    <dsp:sp modelId="{BAA48FE5-5126-42F4-BA07-671551451E5B}">
      <dsp:nvSpPr>
        <dsp:cNvPr id="0" name=""/>
        <dsp:cNvSpPr/>
      </dsp:nvSpPr>
      <dsp:spPr>
        <a:xfrm rot="5400000">
          <a:off x="3394279" y="1853203"/>
          <a:ext cx="269928" cy="342313"/>
        </a:xfrm>
        <a:prstGeom prst="rightArrow">
          <a:avLst>
            <a:gd name="adj1" fmla="val 60000"/>
            <a:gd name="adj2" fmla="val 50000"/>
          </a:avLst>
        </a:prstGeom>
        <a:solidFill>
          <a:schemeClr val="accent5">
            <a:hueOff val="-1470669"/>
            <a:satOff val="-2046"/>
            <a:lumOff val="-78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solidFill>
              <a:schemeClr val="tx1"/>
            </a:solidFill>
          </a:endParaRPr>
        </a:p>
      </dsp:txBody>
      <dsp:txXfrm>
        <a:off x="3434768" y="1881177"/>
        <a:ext cx="188950" cy="205387"/>
      </dsp:txXfrm>
    </dsp:sp>
    <dsp:sp modelId="{92D598C2-AC6D-4198-B063-9B79FE477082}">
      <dsp:nvSpPr>
        <dsp:cNvPr id="0" name=""/>
        <dsp:cNvSpPr/>
      </dsp:nvSpPr>
      <dsp:spPr>
        <a:xfrm>
          <a:off x="3022112" y="2286649"/>
          <a:ext cx="1014263" cy="1014263"/>
        </a:xfrm>
        <a:prstGeom prst="ellipse">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ar-OM" sz="1200" kern="1200" dirty="0" smtClean="0">
              <a:solidFill>
                <a:schemeClr val="tx1"/>
              </a:solidFill>
            </a:rPr>
            <a:t>توثيق البيانات</a:t>
          </a:r>
          <a:endParaRPr lang="en-US" sz="1200" kern="1200" dirty="0">
            <a:solidFill>
              <a:schemeClr val="tx1"/>
            </a:solidFill>
          </a:endParaRPr>
        </a:p>
      </dsp:txBody>
      <dsp:txXfrm>
        <a:off x="3170647" y="2435184"/>
        <a:ext cx="717193" cy="717193"/>
      </dsp:txXfrm>
    </dsp:sp>
    <dsp:sp modelId="{B2B0A7E5-1810-49DD-B45A-EFF070AA4A6F}">
      <dsp:nvSpPr>
        <dsp:cNvPr id="0" name=""/>
        <dsp:cNvSpPr/>
      </dsp:nvSpPr>
      <dsp:spPr>
        <a:xfrm rot="9000000">
          <a:off x="2741173" y="2999695"/>
          <a:ext cx="269928" cy="342313"/>
        </a:xfrm>
        <a:prstGeom prst="rightArrow">
          <a:avLst>
            <a:gd name="adj1" fmla="val 60000"/>
            <a:gd name="adj2" fmla="val 50000"/>
          </a:avLst>
        </a:prstGeom>
        <a:solidFill>
          <a:schemeClr val="accent5">
            <a:hueOff val="-2941338"/>
            <a:satOff val="-4091"/>
            <a:lumOff val="-156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solidFill>
              <a:schemeClr val="tx1"/>
            </a:solidFill>
          </a:endParaRPr>
        </a:p>
      </dsp:txBody>
      <dsp:txXfrm rot="10800000">
        <a:off x="2816727" y="3047914"/>
        <a:ext cx="188950" cy="205387"/>
      </dsp:txXfrm>
    </dsp:sp>
    <dsp:sp modelId="{CBF7E5C9-4324-4993-B567-64C2E612D5FA}">
      <dsp:nvSpPr>
        <dsp:cNvPr id="0" name=""/>
        <dsp:cNvSpPr/>
      </dsp:nvSpPr>
      <dsp:spPr>
        <a:xfrm>
          <a:off x="1702668" y="3048431"/>
          <a:ext cx="1014263" cy="1014263"/>
        </a:xfrm>
        <a:prstGeom prst="ellipse">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ar-OM" sz="1200" kern="1200" dirty="0" smtClean="0">
              <a:solidFill>
                <a:schemeClr val="tx1"/>
              </a:solidFill>
            </a:rPr>
            <a:t>تنفيذ النتائج</a:t>
          </a:r>
          <a:endParaRPr lang="en-US" sz="1200" kern="1200" dirty="0">
            <a:solidFill>
              <a:schemeClr val="tx1"/>
            </a:solidFill>
          </a:endParaRPr>
        </a:p>
      </dsp:txBody>
      <dsp:txXfrm>
        <a:off x="1851203" y="3196966"/>
        <a:ext cx="717193" cy="717193"/>
      </dsp:txXfrm>
    </dsp:sp>
    <dsp:sp modelId="{963DE0AD-E1E2-4A6E-980A-2BAB66EA12B4}">
      <dsp:nvSpPr>
        <dsp:cNvPr id="0" name=""/>
        <dsp:cNvSpPr/>
      </dsp:nvSpPr>
      <dsp:spPr>
        <a:xfrm rot="12600000">
          <a:off x="1421729" y="3007334"/>
          <a:ext cx="269928" cy="342313"/>
        </a:xfrm>
        <a:prstGeom prst="rightArrow">
          <a:avLst>
            <a:gd name="adj1" fmla="val 60000"/>
            <a:gd name="adj2" fmla="val 50000"/>
          </a:avLst>
        </a:prstGeom>
        <a:solidFill>
          <a:schemeClr val="accent5">
            <a:hueOff val="-4412007"/>
            <a:satOff val="-6137"/>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solidFill>
              <a:schemeClr val="tx1"/>
            </a:solidFill>
          </a:endParaRPr>
        </a:p>
      </dsp:txBody>
      <dsp:txXfrm rot="10800000">
        <a:off x="1497283" y="3096042"/>
        <a:ext cx="188950" cy="205387"/>
      </dsp:txXfrm>
    </dsp:sp>
    <dsp:sp modelId="{67CECA58-4C7A-470B-A0AE-6100C2F8497D}">
      <dsp:nvSpPr>
        <dsp:cNvPr id="0" name=""/>
        <dsp:cNvSpPr/>
      </dsp:nvSpPr>
      <dsp:spPr>
        <a:xfrm>
          <a:off x="383224" y="2286649"/>
          <a:ext cx="1014263" cy="1014263"/>
        </a:xfrm>
        <a:prstGeom prst="ellipse">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ar-OM" sz="1200" kern="1200" dirty="0" smtClean="0">
              <a:solidFill>
                <a:schemeClr val="tx1"/>
              </a:solidFill>
            </a:rPr>
            <a:t>تحليل البيانات</a:t>
          </a:r>
          <a:endParaRPr lang="en-US" sz="1200" kern="1200" dirty="0">
            <a:solidFill>
              <a:schemeClr val="tx1"/>
            </a:solidFill>
          </a:endParaRPr>
        </a:p>
      </dsp:txBody>
      <dsp:txXfrm>
        <a:off x="531759" y="2435184"/>
        <a:ext cx="717193" cy="717193"/>
      </dsp:txXfrm>
    </dsp:sp>
    <dsp:sp modelId="{9A34C1E5-4747-4118-8182-085A4C329FED}">
      <dsp:nvSpPr>
        <dsp:cNvPr id="0" name=""/>
        <dsp:cNvSpPr/>
      </dsp:nvSpPr>
      <dsp:spPr>
        <a:xfrm rot="16200000">
          <a:off x="755391" y="1868482"/>
          <a:ext cx="269928" cy="342313"/>
        </a:xfrm>
        <a:prstGeom prst="rightArrow">
          <a:avLst>
            <a:gd name="adj1" fmla="val 60000"/>
            <a:gd name="adj2" fmla="val 50000"/>
          </a:avLst>
        </a:prstGeom>
        <a:solidFill>
          <a:schemeClr val="accent5">
            <a:hueOff val="-5882676"/>
            <a:satOff val="-8182"/>
            <a:lumOff val="-313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solidFill>
              <a:schemeClr val="tx1"/>
            </a:solidFill>
          </a:endParaRPr>
        </a:p>
      </dsp:txBody>
      <dsp:txXfrm>
        <a:off x="795880" y="1977434"/>
        <a:ext cx="188950" cy="205387"/>
      </dsp:txXfrm>
    </dsp:sp>
    <dsp:sp modelId="{6FF42951-AF1C-40DE-80E4-C9C086E55E13}">
      <dsp:nvSpPr>
        <dsp:cNvPr id="0" name=""/>
        <dsp:cNvSpPr/>
      </dsp:nvSpPr>
      <dsp:spPr>
        <a:xfrm>
          <a:off x="383224" y="763086"/>
          <a:ext cx="1014263" cy="1014263"/>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ar-OM" sz="1200" kern="1200" dirty="0" smtClean="0">
              <a:solidFill>
                <a:schemeClr val="tx1"/>
              </a:solidFill>
            </a:rPr>
            <a:t>التحسين المستمر</a:t>
          </a:r>
          <a:endParaRPr lang="en-US" sz="1200" kern="1200" dirty="0">
            <a:solidFill>
              <a:schemeClr val="tx1"/>
            </a:solidFill>
          </a:endParaRPr>
        </a:p>
      </dsp:txBody>
      <dsp:txXfrm>
        <a:off x="531759" y="911621"/>
        <a:ext cx="717193" cy="717193"/>
      </dsp:txXfrm>
    </dsp:sp>
    <dsp:sp modelId="{72438E98-D72F-4994-9F61-94044764283E}">
      <dsp:nvSpPr>
        <dsp:cNvPr id="0" name=""/>
        <dsp:cNvSpPr/>
      </dsp:nvSpPr>
      <dsp:spPr>
        <a:xfrm rot="19800000">
          <a:off x="1408497" y="721990"/>
          <a:ext cx="269928" cy="342313"/>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solidFill>
              <a:schemeClr val="tx1"/>
            </a:solidFill>
          </a:endParaRPr>
        </a:p>
      </dsp:txBody>
      <dsp:txXfrm>
        <a:off x="1413921" y="810698"/>
        <a:ext cx="188950" cy="20538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98C379-1465-4E72-A521-F489C655293A}" type="datetimeFigureOut">
              <a:rPr lang="en-US" smtClean="0"/>
              <a:t>2/11/2020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EA944C-B927-45F7-8F03-9F3F7DEC9A5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defTabSz="912813" eaLnBrk="1" hangingPunct="1">
              <a:spcBef>
                <a:spcPct val="0"/>
              </a:spcBef>
              <a:buFont typeface="Calibri" pitchFamily="34" charset="0"/>
              <a:buNone/>
            </a:pPr>
            <a:endParaRPr lang="en-US" dirty="0"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CF27C9-2BD8-4DCC-AE09-C93EE79753DE}" type="slidenum">
              <a:rPr lang="en-US" smtClean="0"/>
              <a:pPr fontAlgn="base">
                <a:spcBef>
                  <a:spcPct val="0"/>
                </a:spcBef>
                <a:spcAft>
                  <a:spcPct val="0"/>
                </a:spcAft>
                <a:defRPr/>
              </a:pPr>
              <a:t>1</a:t>
            </a:fld>
            <a:endParaRPr lang="en-US" smtClean="0"/>
          </a:p>
        </p:txBody>
      </p:sp>
    </p:spTree>
    <p:extLst>
      <p:ext uri="{BB962C8B-B14F-4D97-AF65-F5344CB8AC3E}">
        <p14:creationId xmlns:p14="http://schemas.microsoft.com/office/powerpoint/2010/main" val="1336414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eaLnBrk="1" hangingPunct="1">
              <a:spcBef>
                <a:spcPct val="0"/>
              </a:spcBef>
              <a:buFontTx/>
              <a:buChar char="-"/>
              <a:defRPr/>
            </a:pPr>
            <a:r>
              <a:rPr lang="en-US" altLang="en-US" sz="1200" dirty="0" smtClean="0"/>
              <a:t>Firstly introduce yourself, shake their hand and create a friendly open atmosphere. Give your name and designation and allow whomever is assisting you to do the same. </a:t>
            </a:r>
          </a:p>
          <a:p>
            <a:pPr eaLnBrk="1" hangingPunct="1">
              <a:spcBef>
                <a:spcPct val="0"/>
              </a:spcBef>
              <a:buFontTx/>
              <a:buChar char="-"/>
              <a:defRPr/>
            </a:pPr>
            <a:r>
              <a:rPr lang="en-US" altLang="en-US" sz="1200" dirty="0" smtClean="0"/>
              <a:t>Do the Safety</a:t>
            </a:r>
            <a:r>
              <a:rPr lang="en-US" altLang="en-US" sz="1200" baseline="0" dirty="0" smtClean="0"/>
              <a:t> Induction / share or ask the team to share any safety moments/observation, etc..</a:t>
            </a:r>
          </a:p>
          <a:p>
            <a:pPr eaLnBrk="1" hangingPunct="1">
              <a:spcBef>
                <a:spcPct val="0"/>
              </a:spcBef>
              <a:buFontTx/>
              <a:buChar char="-"/>
              <a:defRPr/>
            </a:pPr>
            <a:r>
              <a:rPr lang="en-US" altLang="en-US" sz="1200" dirty="0" smtClean="0"/>
              <a:t>Inform them that you are here today to train them on Ihtimam, and that it is an interactive session and you would appreciate their participation.</a:t>
            </a:r>
          </a:p>
          <a:p>
            <a:pPr eaLnBrk="1" hangingPunct="1">
              <a:spcBef>
                <a:spcPct val="0"/>
              </a:spcBef>
              <a:buFontTx/>
              <a:buChar char="-"/>
              <a:defRPr/>
            </a:pPr>
            <a:r>
              <a:rPr lang="en-US" altLang="en-US" sz="1200" dirty="0" smtClean="0"/>
              <a:t>Allow them to introduce themselves to you and try to make a point to remember their names.</a:t>
            </a:r>
          </a:p>
          <a:p>
            <a:pPr eaLnBrk="1" hangingPunct="1">
              <a:spcBef>
                <a:spcPct val="0"/>
              </a:spcBef>
              <a:buFontTx/>
              <a:buChar char="-"/>
              <a:defRPr/>
            </a:pPr>
            <a:r>
              <a:rPr lang="en-US" altLang="en-US" sz="1200" dirty="0" smtClean="0"/>
              <a:t>Inform them that you will now start the training.</a:t>
            </a:r>
          </a:p>
          <a:p>
            <a:pPr eaLnBrk="1" hangingPunct="1">
              <a:spcBef>
                <a:spcPct val="0"/>
              </a:spcBef>
              <a:buFontTx/>
              <a:buChar char="-"/>
              <a:defRPr/>
            </a:pPr>
            <a:endParaRPr lang="en-US" altLang="en-US" sz="1200" dirty="0" smtClean="0"/>
          </a:p>
          <a:p>
            <a:pPr eaLnBrk="1" hangingPunct="1">
              <a:spcBef>
                <a:spcPct val="0"/>
              </a:spcBef>
              <a:buFontTx/>
              <a:buChar char="-"/>
              <a:defRPr/>
            </a:pPr>
            <a:r>
              <a:rPr lang="en-US" altLang="en-US" sz="1200" dirty="0" smtClean="0"/>
              <a:t> Be sure that you inform them of any critical safety information (fire exits, drills, smoking areas </a:t>
            </a:r>
            <a:r>
              <a:rPr lang="en-US" altLang="en-US" sz="1200" dirty="0" err="1" smtClean="0"/>
              <a:t>etc</a:t>
            </a:r>
            <a:r>
              <a:rPr lang="en-US" altLang="en-US" sz="1200" dirty="0" smtClean="0"/>
              <a:t> depending on where you are hosting the training.</a:t>
            </a:r>
          </a:p>
          <a:p>
            <a:pPr eaLnBrk="1" hangingPunct="1">
              <a:spcBef>
                <a:spcPct val="0"/>
              </a:spcBef>
              <a:buFontTx/>
              <a:buChar char="-"/>
              <a:defRPr/>
            </a:pPr>
            <a:endParaRPr lang="en-US" altLang="en-US" sz="1200" dirty="0" smtClean="0"/>
          </a:p>
          <a:p>
            <a:pPr eaLnBrk="1" hangingPunct="1">
              <a:spcBef>
                <a:spcPct val="0"/>
              </a:spcBef>
              <a:defRPr/>
            </a:pPr>
            <a:r>
              <a:rPr lang="en-US" altLang="en-US" sz="1200" b="1" dirty="0" smtClean="0"/>
              <a:t>Lets begin:</a:t>
            </a:r>
          </a:p>
          <a:p>
            <a:pPr eaLnBrk="1" hangingPunct="1">
              <a:spcBef>
                <a:spcPct val="0"/>
              </a:spcBef>
              <a:buFontTx/>
              <a:buChar char="-"/>
              <a:defRPr/>
            </a:pPr>
            <a:r>
              <a:rPr lang="en-US" altLang="en-US" sz="1200" dirty="0" smtClean="0"/>
              <a:t> Would you agree that we work in a hazardous environment? Are there many risks around us? Do we have measures in place to mitigate these risks? So why do we still have incidents?</a:t>
            </a:r>
          </a:p>
          <a:p>
            <a:pPr eaLnBrk="1" hangingPunct="1">
              <a:spcBef>
                <a:spcPct val="0"/>
              </a:spcBef>
              <a:buFontTx/>
              <a:buChar char="-"/>
              <a:defRPr/>
            </a:pPr>
            <a:r>
              <a:rPr lang="en-US" altLang="en-US" sz="1200" dirty="0" smtClean="0"/>
              <a:t> Is it peoples behaviors? 98 % of incidents occur due to peoples behaviors. However that is the IMMEDIATE cause and not the root cause. If you were to dig deeper you would find several contributing factors from behaviors, to </a:t>
            </a:r>
            <a:r>
              <a:rPr lang="en-US" altLang="en-US" sz="1200" dirty="0" err="1" smtClean="0"/>
              <a:t>equipments</a:t>
            </a:r>
            <a:r>
              <a:rPr lang="en-US" altLang="en-US" sz="1200" dirty="0" smtClean="0"/>
              <a:t> that contributed to the incident. </a:t>
            </a:r>
          </a:p>
          <a:p>
            <a:pPr eaLnBrk="1" hangingPunct="1">
              <a:spcBef>
                <a:spcPct val="0"/>
              </a:spcBef>
              <a:buFontTx/>
              <a:buChar char="-"/>
              <a:defRPr/>
            </a:pPr>
            <a:r>
              <a:rPr lang="en-US" altLang="en-US" sz="1200" dirty="0" smtClean="0"/>
              <a:t>Previously Behavior based safety (STOP or equivalent) only looked at behaviors of an individual, as time has passed, BBS has evolved. It has become about a cultural change rather than 1 persons behavior. And that is what I am here to explain to you today. </a:t>
            </a:r>
          </a:p>
          <a:p>
            <a:pPr eaLnBrk="1" hangingPunct="1">
              <a:spcBef>
                <a:spcPct val="0"/>
              </a:spcBef>
              <a:buFontTx/>
              <a:buChar char="-"/>
              <a:defRPr/>
            </a:pPr>
            <a:endParaRPr lang="en-US" altLang="en-US" sz="1200" b="1" dirty="0" smtClean="0"/>
          </a:p>
          <a:p>
            <a:pPr eaLnBrk="1" hangingPunct="1">
              <a:spcBef>
                <a:spcPct val="0"/>
              </a:spcBef>
              <a:defRPr/>
            </a:pPr>
            <a:r>
              <a:rPr lang="en-US" altLang="en-US" sz="1200" b="1" dirty="0" smtClean="0"/>
              <a:t>Changes between STOP and Ihtimam</a:t>
            </a:r>
          </a:p>
          <a:p>
            <a:pPr eaLnBrk="1" hangingPunct="1">
              <a:spcBef>
                <a:spcPct val="0"/>
              </a:spcBef>
              <a:defRPr/>
            </a:pPr>
            <a:r>
              <a:rPr lang="en-US" altLang="en-US" sz="1200" b="1" dirty="0" smtClean="0"/>
              <a:t>STOP:</a:t>
            </a:r>
          </a:p>
          <a:p>
            <a:pPr eaLnBrk="1" hangingPunct="1">
              <a:lnSpc>
                <a:spcPct val="110000"/>
              </a:lnSpc>
              <a:spcBef>
                <a:spcPct val="0"/>
              </a:spcBef>
              <a:buFontTx/>
              <a:buAutoNum type="arabicPeriod"/>
              <a:defRPr/>
            </a:pPr>
            <a:r>
              <a:rPr lang="en-US" altLang="en-US" sz="1200" dirty="0" smtClean="0">
                <a:solidFill>
                  <a:srgbClr val="595959"/>
                </a:solidFill>
              </a:rPr>
              <a:t>ONE FITS ALL APPROACH.</a:t>
            </a:r>
          </a:p>
          <a:p>
            <a:pPr eaLnBrk="1" hangingPunct="1">
              <a:lnSpc>
                <a:spcPct val="110000"/>
              </a:lnSpc>
              <a:spcBef>
                <a:spcPct val="0"/>
              </a:spcBef>
              <a:buFontTx/>
              <a:buAutoNum type="arabicPeriod"/>
              <a:defRPr/>
            </a:pPr>
            <a:r>
              <a:rPr lang="en-US" altLang="en-US" sz="1200" dirty="0" smtClean="0">
                <a:solidFill>
                  <a:srgbClr val="595959"/>
                </a:solidFill>
              </a:rPr>
              <a:t>FOR FIELD STAFF ONLY.</a:t>
            </a:r>
          </a:p>
          <a:p>
            <a:pPr eaLnBrk="1" hangingPunct="1">
              <a:lnSpc>
                <a:spcPct val="110000"/>
              </a:lnSpc>
              <a:spcBef>
                <a:spcPct val="0"/>
              </a:spcBef>
              <a:buFontTx/>
              <a:buAutoNum type="arabicPeriod"/>
              <a:defRPr/>
            </a:pPr>
            <a:r>
              <a:rPr lang="en-US" altLang="en-US" sz="1200" dirty="0" smtClean="0">
                <a:solidFill>
                  <a:srgbClr val="595959"/>
                </a:solidFill>
              </a:rPr>
              <a:t>ORIGINALLY LIMITED TO SUPERVISORS.</a:t>
            </a:r>
          </a:p>
          <a:p>
            <a:pPr eaLnBrk="1" hangingPunct="1">
              <a:lnSpc>
                <a:spcPct val="110000"/>
              </a:lnSpc>
              <a:spcBef>
                <a:spcPct val="0"/>
              </a:spcBef>
              <a:buFontTx/>
              <a:buAutoNum type="arabicPeriod"/>
              <a:defRPr/>
            </a:pPr>
            <a:r>
              <a:rPr lang="en-US" altLang="en-US" sz="1200" dirty="0" smtClean="0">
                <a:solidFill>
                  <a:srgbClr val="595959"/>
                </a:solidFill>
              </a:rPr>
              <a:t>GENERIC OBSERVATION CARD.</a:t>
            </a:r>
          </a:p>
          <a:p>
            <a:pPr eaLnBrk="1" hangingPunct="1">
              <a:lnSpc>
                <a:spcPct val="110000"/>
              </a:lnSpc>
              <a:spcBef>
                <a:spcPct val="0"/>
              </a:spcBef>
              <a:buFontTx/>
              <a:buAutoNum type="arabicPeriod"/>
              <a:defRPr/>
            </a:pPr>
            <a:r>
              <a:rPr lang="en-US" altLang="en-US" sz="1200" dirty="0" smtClean="0">
                <a:solidFill>
                  <a:srgbClr val="595959"/>
                </a:solidFill>
              </a:rPr>
              <a:t>OBSERVATION CARDS NOT FOCUSED.</a:t>
            </a:r>
          </a:p>
          <a:p>
            <a:pPr eaLnBrk="1" hangingPunct="1">
              <a:lnSpc>
                <a:spcPct val="110000"/>
              </a:lnSpc>
              <a:spcBef>
                <a:spcPct val="0"/>
              </a:spcBef>
              <a:buFontTx/>
              <a:buAutoNum type="arabicPeriod"/>
              <a:defRPr/>
            </a:pPr>
            <a:r>
              <a:rPr lang="en-US" altLang="en-US" sz="1200" dirty="0" smtClean="0">
                <a:solidFill>
                  <a:srgbClr val="595959"/>
                </a:solidFill>
              </a:rPr>
              <a:t>TRAINING SPECIFIC FOR SUPERVISORS CASCADED TO ALL STAFF.</a:t>
            </a:r>
          </a:p>
          <a:p>
            <a:pPr eaLnBrk="1" hangingPunct="1">
              <a:lnSpc>
                <a:spcPct val="110000"/>
              </a:lnSpc>
              <a:spcBef>
                <a:spcPct val="0"/>
              </a:spcBef>
              <a:buFontTx/>
              <a:buAutoNum type="arabicPeriod"/>
              <a:defRPr/>
            </a:pPr>
            <a:r>
              <a:rPr lang="en-US" altLang="en-US" sz="1200" dirty="0" smtClean="0">
                <a:solidFill>
                  <a:srgbClr val="595959"/>
                </a:solidFill>
              </a:rPr>
              <a:t>PRODUCT DILUTION OVER TIME.</a:t>
            </a:r>
          </a:p>
          <a:p>
            <a:pPr eaLnBrk="1" hangingPunct="1">
              <a:lnSpc>
                <a:spcPct val="110000"/>
              </a:lnSpc>
              <a:spcBef>
                <a:spcPct val="0"/>
              </a:spcBef>
              <a:buFontTx/>
              <a:buAutoNum type="arabicPeriod"/>
              <a:defRPr/>
            </a:pPr>
            <a:r>
              <a:rPr lang="en-US" altLang="en-US" sz="1200" dirty="0" smtClean="0">
                <a:solidFill>
                  <a:srgbClr val="595959"/>
                </a:solidFill>
              </a:rPr>
              <a:t>DATABASE NOT USER FRIENDLY.</a:t>
            </a:r>
          </a:p>
          <a:p>
            <a:pPr eaLnBrk="1" hangingPunct="1">
              <a:lnSpc>
                <a:spcPct val="110000"/>
              </a:lnSpc>
              <a:spcBef>
                <a:spcPct val="0"/>
              </a:spcBef>
              <a:buFontTx/>
              <a:buAutoNum type="arabicPeriod"/>
              <a:defRPr/>
            </a:pPr>
            <a:r>
              <a:rPr lang="en-US" altLang="en-US" sz="1200" dirty="0" smtClean="0">
                <a:solidFill>
                  <a:srgbClr val="595959"/>
                </a:solidFill>
              </a:rPr>
              <a:t>NO ACTION TRACKING.</a:t>
            </a:r>
          </a:p>
          <a:p>
            <a:pPr eaLnBrk="1" hangingPunct="1">
              <a:lnSpc>
                <a:spcPct val="110000"/>
              </a:lnSpc>
              <a:spcBef>
                <a:spcPct val="0"/>
              </a:spcBef>
              <a:buFontTx/>
              <a:buAutoNum type="arabicPeriod"/>
              <a:defRPr/>
            </a:pPr>
            <a:r>
              <a:rPr lang="en-US" altLang="en-US" sz="1200" dirty="0" smtClean="0">
                <a:solidFill>
                  <a:srgbClr val="595959"/>
                </a:solidFill>
              </a:rPr>
              <a:t>QUANTITY OVER QUALITY.</a:t>
            </a:r>
          </a:p>
          <a:p>
            <a:pPr eaLnBrk="1" hangingPunct="1">
              <a:spcBef>
                <a:spcPct val="0"/>
              </a:spcBef>
              <a:defRPr/>
            </a:pPr>
            <a:endParaRPr lang="en-US" altLang="en-US" sz="1200" b="1" dirty="0" smtClean="0"/>
          </a:p>
          <a:p>
            <a:pPr eaLnBrk="1" hangingPunct="1">
              <a:spcBef>
                <a:spcPct val="0"/>
              </a:spcBef>
              <a:defRPr/>
            </a:pPr>
            <a:r>
              <a:rPr lang="en-US" altLang="en-US" sz="1200" b="1" dirty="0" smtClean="0"/>
              <a:t>Ihtimam:</a:t>
            </a:r>
          </a:p>
          <a:p>
            <a:pPr eaLnBrk="1" hangingPunct="1">
              <a:lnSpc>
                <a:spcPct val="110000"/>
              </a:lnSpc>
              <a:spcBef>
                <a:spcPct val="0"/>
              </a:spcBef>
              <a:buFontTx/>
              <a:buAutoNum type="arabicPeriod"/>
              <a:defRPr/>
            </a:pPr>
            <a:r>
              <a:rPr lang="en-US" altLang="en-US" sz="1200" dirty="0" smtClean="0">
                <a:solidFill>
                  <a:srgbClr val="595959"/>
                </a:solidFill>
              </a:rPr>
              <a:t>CUSTOMIZED APPROACH.</a:t>
            </a:r>
          </a:p>
          <a:p>
            <a:pPr eaLnBrk="1" hangingPunct="1">
              <a:lnSpc>
                <a:spcPct val="110000"/>
              </a:lnSpc>
              <a:spcBef>
                <a:spcPct val="0"/>
              </a:spcBef>
              <a:buFontTx/>
              <a:buAutoNum type="arabicPeriod"/>
              <a:defRPr/>
            </a:pPr>
            <a:r>
              <a:rPr lang="en-US" altLang="en-US" sz="1200" dirty="0" smtClean="0">
                <a:solidFill>
                  <a:srgbClr val="595959"/>
                </a:solidFill>
              </a:rPr>
              <a:t>INCLUDES OFFICE PERSONEL.</a:t>
            </a:r>
          </a:p>
          <a:p>
            <a:pPr eaLnBrk="1" hangingPunct="1">
              <a:lnSpc>
                <a:spcPct val="110000"/>
              </a:lnSpc>
              <a:spcBef>
                <a:spcPct val="0"/>
              </a:spcBef>
              <a:buFontTx/>
              <a:buAutoNum type="arabicPeriod"/>
              <a:defRPr/>
            </a:pPr>
            <a:r>
              <a:rPr lang="en-US" altLang="en-US" sz="1200" dirty="0" smtClean="0">
                <a:solidFill>
                  <a:srgbClr val="595959"/>
                </a:solidFill>
              </a:rPr>
              <a:t>VERY SIMPLE.</a:t>
            </a:r>
          </a:p>
          <a:p>
            <a:pPr eaLnBrk="1" hangingPunct="1">
              <a:lnSpc>
                <a:spcPct val="110000"/>
              </a:lnSpc>
              <a:spcBef>
                <a:spcPct val="0"/>
              </a:spcBef>
              <a:buFontTx/>
              <a:buAutoNum type="arabicPeriod"/>
              <a:defRPr/>
            </a:pPr>
            <a:r>
              <a:rPr lang="en-US" altLang="en-US" sz="1200" dirty="0" smtClean="0">
                <a:solidFill>
                  <a:srgbClr val="595959"/>
                </a:solidFill>
              </a:rPr>
              <a:t>DESIGNED THROUGH ENGAGEMENT OF STAFF.</a:t>
            </a:r>
          </a:p>
          <a:p>
            <a:pPr eaLnBrk="1" hangingPunct="1">
              <a:lnSpc>
                <a:spcPct val="110000"/>
              </a:lnSpc>
              <a:spcBef>
                <a:spcPct val="0"/>
              </a:spcBef>
              <a:buFontTx/>
              <a:buAutoNum type="arabicPeriod"/>
              <a:defRPr/>
            </a:pPr>
            <a:r>
              <a:rPr lang="en-US" altLang="en-US" sz="1200" dirty="0" smtClean="0">
                <a:solidFill>
                  <a:srgbClr val="595959"/>
                </a:solidFill>
              </a:rPr>
              <a:t>OBSERVATION CARDS ARE LIMITED TO 5 FOCUS AREAS.</a:t>
            </a:r>
          </a:p>
          <a:p>
            <a:pPr eaLnBrk="1" hangingPunct="1">
              <a:lnSpc>
                <a:spcPct val="110000"/>
              </a:lnSpc>
              <a:spcBef>
                <a:spcPct val="0"/>
              </a:spcBef>
              <a:buFontTx/>
              <a:buAutoNum type="arabicPeriod"/>
              <a:defRPr/>
            </a:pPr>
            <a:r>
              <a:rPr lang="en-US" altLang="en-US" sz="1200" dirty="0" smtClean="0">
                <a:solidFill>
                  <a:srgbClr val="595959"/>
                </a:solidFill>
              </a:rPr>
              <a:t>OWNERSHIP OF SYSTEM WITH SUPERVISOR.</a:t>
            </a:r>
          </a:p>
          <a:p>
            <a:pPr eaLnBrk="1" hangingPunct="1">
              <a:lnSpc>
                <a:spcPct val="110000"/>
              </a:lnSpc>
              <a:spcBef>
                <a:spcPct val="0"/>
              </a:spcBef>
              <a:buFontTx/>
              <a:buAutoNum type="arabicPeriod"/>
              <a:defRPr/>
            </a:pPr>
            <a:r>
              <a:rPr lang="en-US" altLang="en-US" sz="1200" dirty="0" smtClean="0">
                <a:solidFill>
                  <a:srgbClr val="595959"/>
                </a:solidFill>
              </a:rPr>
              <a:t>COMPREHENSIVE ONLINE DATABASE.</a:t>
            </a:r>
          </a:p>
          <a:p>
            <a:pPr eaLnBrk="1" hangingPunct="1">
              <a:lnSpc>
                <a:spcPct val="110000"/>
              </a:lnSpc>
              <a:spcBef>
                <a:spcPct val="0"/>
              </a:spcBef>
              <a:buFontTx/>
              <a:buAutoNum type="arabicPeriod"/>
              <a:defRPr/>
            </a:pPr>
            <a:r>
              <a:rPr lang="en-US" altLang="en-US" sz="1200" dirty="0" smtClean="0">
                <a:solidFill>
                  <a:srgbClr val="595959"/>
                </a:solidFill>
              </a:rPr>
              <a:t>ONLINE ACTION TRACKING.</a:t>
            </a:r>
          </a:p>
          <a:p>
            <a:pPr eaLnBrk="1" hangingPunct="1">
              <a:lnSpc>
                <a:spcPct val="110000"/>
              </a:lnSpc>
              <a:spcBef>
                <a:spcPct val="0"/>
              </a:spcBef>
              <a:buFontTx/>
              <a:buAutoNum type="arabicPeriod"/>
              <a:defRPr/>
            </a:pPr>
            <a:r>
              <a:rPr lang="en-US" altLang="en-US" sz="1200" dirty="0" smtClean="0">
                <a:solidFill>
                  <a:srgbClr val="595959"/>
                </a:solidFill>
              </a:rPr>
              <a:t>TRAINING SPECIFIC TO AUDIENCE.</a:t>
            </a:r>
          </a:p>
          <a:p>
            <a:pPr eaLnBrk="1" hangingPunct="1">
              <a:lnSpc>
                <a:spcPct val="110000"/>
              </a:lnSpc>
              <a:spcBef>
                <a:spcPct val="0"/>
              </a:spcBef>
              <a:buFontTx/>
              <a:buAutoNum type="arabicPeriod"/>
              <a:defRPr/>
            </a:pPr>
            <a:r>
              <a:rPr lang="en-US" altLang="en-US" sz="1200" dirty="0" smtClean="0">
                <a:solidFill>
                  <a:srgbClr val="595959"/>
                </a:solidFill>
              </a:rPr>
              <a:t>5 LEADING KPI’S MEASURE EFFECTIVENESS</a:t>
            </a:r>
          </a:p>
          <a:p>
            <a:pPr eaLnBrk="1" hangingPunct="1">
              <a:spcBef>
                <a:spcPct val="0"/>
              </a:spcBef>
              <a:defRPr/>
            </a:pPr>
            <a:endParaRPr lang="en-US" altLang="en-US" sz="1200" dirty="0" smtClean="0"/>
          </a:p>
          <a:p>
            <a:pPr eaLnBrk="1" hangingPunct="1">
              <a:spcBef>
                <a:spcPct val="0"/>
              </a:spcBef>
              <a:defRPr/>
            </a:pPr>
            <a:r>
              <a:rPr lang="en-US" altLang="en-US" sz="1200" b="1" dirty="0" smtClean="0"/>
              <a:t>Ihtimam Pilot</a:t>
            </a:r>
          </a:p>
          <a:p>
            <a:pPr eaLnBrk="1" hangingPunct="1">
              <a:spcBef>
                <a:spcPct val="0"/>
              </a:spcBef>
              <a:defRPr/>
            </a:pPr>
            <a:r>
              <a:rPr lang="en-US" altLang="en-US" sz="1200" dirty="0" smtClean="0"/>
              <a:t>Ihtimam has already been piloted in (Rig97/95, Hoist 103/105, Carillion Nimr and Marmul ) and has proven to be very successful. People appreciated its simplicity, its improvement in communication and the fact that it was not focused on an individual but on the root causes, and more importantly that actions were getting closed out and monitored. </a:t>
            </a:r>
          </a:p>
          <a:p>
            <a:pPr eaLnBrk="1" hangingPunct="1">
              <a:spcBef>
                <a:spcPct val="0"/>
              </a:spcBef>
              <a:defRPr/>
            </a:pPr>
            <a:endParaRPr lang="en-US" altLang="en-US" sz="1200" dirty="0" smtClean="0"/>
          </a:p>
          <a:p>
            <a:pPr eaLnBrk="1" hangingPunct="1">
              <a:spcBef>
                <a:spcPct val="0"/>
              </a:spcBef>
              <a:defRPr/>
            </a:pPr>
            <a:r>
              <a:rPr lang="en-US" altLang="en-US" sz="1200" dirty="0" smtClean="0"/>
              <a:t>As Ihtimam is a product that has been created jointly between PDO and Contractors, PDO BBS team is always open to hearing your suggestions to help it work for you. So keep that in mind throughout the training and you can let me know if you would like to share something at any time. </a:t>
            </a:r>
          </a:p>
          <a:p>
            <a:pPr eaLnBrk="1" hangingPunct="1">
              <a:spcBef>
                <a:spcPct val="0"/>
              </a:spcBef>
              <a:defRPr/>
            </a:pPr>
            <a:endParaRPr lang="en-US" altLang="en-US" sz="1200" dirty="0" smtClean="0"/>
          </a:p>
          <a:p>
            <a:pPr eaLnBrk="1" hangingPunct="1">
              <a:spcBef>
                <a:spcPct val="0"/>
              </a:spcBef>
              <a:defRPr/>
            </a:pPr>
            <a:endParaRPr lang="en-US" altLang="en-US" sz="1200" dirty="0" smtClean="0"/>
          </a:p>
          <a:p>
            <a:pPr eaLnBrk="1" hangingPunct="1">
              <a:spcBef>
                <a:spcPct val="0"/>
              </a:spcBef>
              <a:defRPr/>
            </a:pPr>
            <a:endParaRPr lang="en-US" altLang="en-US" sz="1200" dirty="0" smtClean="0"/>
          </a:p>
          <a:p>
            <a:endParaRPr lang="en-US" dirty="0"/>
          </a:p>
        </p:txBody>
      </p:sp>
      <p:sp>
        <p:nvSpPr>
          <p:cNvPr id="4" name="Slide Number Placeholder 3"/>
          <p:cNvSpPr>
            <a:spLocks noGrp="1"/>
          </p:cNvSpPr>
          <p:nvPr>
            <p:ph type="sldNum" sz="quarter" idx="10"/>
          </p:nvPr>
        </p:nvSpPr>
        <p:spPr/>
        <p:txBody>
          <a:bodyPr/>
          <a:lstStyle/>
          <a:p>
            <a:fld id="{C6EA944C-B927-45F7-8F03-9F3F7DEC9A57}" type="slidenum">
              <a:rPr lang="en-US" smtClean="0"/>
              <a:t>2</a:t>
            </a:fld>
            <a:endParaRPr lang="en-US"/>
          </a:p>
        </p:txBody>
      </p:sp>
    </p:spTree>
    <p:extLst>
      <p:ext uri="{BB962C8B-B14F-4D97-AF65-F5344CB8AC3E}">
        <p14:creationId xmlns:p14="http://schemas.microsoft.com/office/powerpoint/2010/main" val="3411024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7013" indent="-227013" defTabSz="912813" eaLnBrk="1" hangingPunct="1">
              <a:spcBef>
                <a:spcPct val="0"/>
              </a:spcBef>
              <a:buFont typeface="Calibri" panose="020F0502020204030204" pitchFamily="34" charset="0"/>
              <a:buAutoNum type="arabicPeriod"/>
            </a:pPr>
            <a:r>
              <a:rPr lang="en-US" altLang="en-US" dirty="0" smtClean="0"/>
              <a:t>An observation process, which is basically the observation cycle (Observe, Feedback, Document, Close Actions, Analyze). It is our means to understand why people do what they do and try to eliminate root causes.</a:t>
            </a:r>
          </a:p>
          <a:p>
            <a:pPr marL="227013" indent="-227013" defTabSz="912813" eaLnBrk="1" hangingPunct="1">
              <a:spcBef>
                <a:spcPct val="0"/>
              </a:spcBef>
              <a:buFont typeface="Calibri" panose="020F0502020204030204" pitchFamily="34" charset="0"/>
              <a:buAutoNum type="arabicPeriod"/>
            </a:pPr>
            <a:r>
              <a:rPr lang="en-US" altLang="en-US" dirty="0" smtClean="0"/>
              <a:t>The way we do things around here….do we mean what we say? Do we walk the talk? Is safety really a priority or something we must do? do we own safety? Do we set standards above the minimum requirements? Do employees believe what we tell them?</a:t>
            </a:r>
          </a:p>
          <a:p>
            <a:pPr marL="227013" indent="-227013" defTabSz="912813" eaLnBrk="1" hangingPunct="1">
              <a:spcBef>
                <a:spcPct val="0"/>
              </a:spcBef>
              <a:buFont typeface="Calibri" panose="020F0502020204030204" pitchFamily="34" charset="0"/>
              <a:buAutoNum type="arabicPeriod"/>
            </a:pPr>
            <a:r>
              <a:rPr lang="en-US" altLang="en-US" dirty="0" smtClean="0"/>
              <a:t>The database gives us the ability to upload and store data for analysis, if we analyze the right things we will be able to determine our gaps, concerning behaviors, and our overall performance. It is also an essential piece to our continuous improvement. </a:t>
            </a:r>
          </a:p>
          <a:p>
            <a:endParaRPr lang="en-US" dirty="0"/>
          </a:p>
        </p:txBody>
      </p:sp>
      <p:sp>
        <p:nvSpPr>
          <p:cNvPr id="4" name="Slide Number Placeholder 3"/>
          <p:cNvSpPr>
            <a:spLocks noGrp="1"/>
          </p:cNvSpPr>
          <p:nvPr>
            <p:ph type="sldNum" sz="quarter" idx="10"/>
          </p:nvPr>
        </p:nvSpPr>
        <p:spPr/>
        <p:txBody>
          <a:bodyPr/>
          <a:lstStyle/>
          <a:p>
            <a:fld id="{C6EA944C-B927-45F7-8F03-9F3F7DEC9A57}" type="slidenum">
              <a:rPr lang="en-US" smtClean="0"/>
              <a:t>3</a:t>
            </a:fld>
            <a:endParaRPr lang="en-US"/>
          </a:p>
        </p:txBody>
      </p:sp>
    </p:spTree>
    <p:extLst>
      <p:ext uri="{BB962C8B-B14F-4D97-AF65-F5344CB8AC3E}">
        <p14:creationId xmlns:p14="http://schemas.microsoft.com/office/powerpoint/2010/main" val="365265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7013" indent="-227013" defTabSz="912813" eaLnBrk="1" hangingPunct="1">
              <a:spcBef>
                <a:spcPct val="0"/>
              </a:spcBef>
              <a:buFont typeface="Calibri" panose="020F0502020204030204" pitchFamily="34" charset="0"/>
              <a:buAutoNum type="arabicPeriod"/>
            </a:pPr>
            <a:r>
              <a:rPr lang="en-US" altLang="en-US" dirty="0" smtClean="0"/>
              <a:t>Many people think BBS is only about observation and cards, this is far from what BBS actually is. BBS should be viewed from a wider angle, to benefit the entire organization. Not just one individual who probably behaved the way he did for a reason. BBS is progressed to focus more on management systems and the working interface instead of the individual. </a:t>
            </a:r>
          </a:p>
          <a:p>
            <a:pPr marL="227013" indent="-227013" defTabSz="912813" eaLnBrk="1" hangingPunct="1">
              <a:spcBef>
                <a:spcPct val="0"/>
              </a:spcBef>
              <a:buFont typeface="Calibri" panose="020F0502020204030204" pitchFamily="34" charset="0"/>
              <a:buAutoNum type="arabicPeriod"/>
            </a:pPr>
            <a:r>
              <a:rPr lang="en-US" altLang="en-US" dirty="0" smtClean="0"/>
              <a:t>As mentioned in the previous slide, BBS is about how we do things around here, and that means everyone in the organization, safety effects as all.</a:t>
            </a:r>
          </a:p>
          <a:p>
            <a:pPr marL="227013" indent="-227013" defTabSz="912813" eaLnBrk="1" hangingPunct="1">
              <a:spcBef>
                <a:spcPct val="0"/>
              </a:spcBef>
              <a:buFont typeface="Calibri" panose="020F0502020204030204" pitchFamily="34" charset="0"/>
              <a:buAutoNum type="arabicPeriod"/>
            </a:pPr>
            <a:r>
              <a:rPr lang="en-US" altLang="en-US" dirty="0" smtClean="0"/>
              <a:t>Incident rates should not define a BBS system, BBS is focused on people and understanding why they do the things that they do, many additional components can contribute to an incident regardless whether people are trained in BBS or not. </a:t>
            </a:r>
          </a:p>
          <a:p>
            <a:pPr marL="227013" indent="-227013" defTabSz="912813" eaLnBrk="1" hangingPunct="1">
              <a:spcBef>
                <a:spcPct val="0"/>
              </a:spcBef>
              <a:buFont typeface="Calibri" panose="020F0502020204030204" pitchFamily="34" charset="0"/>
              <a:buAutoNum type="arabicPeriod"/>
            </a:pPr>
            <a:r>
              <a:rPr lang="en-US" altLang="en-US" dirty="0" smtClean="0"/>
              <a:t>Just as the previous point, BBS will not stop incidents from occurring if other factors are not well controlled. We cannot have employees in an unsafe environment working with unsafe equipment and expect them not to have an incident because you have a BBS system in place. </a:t>
            </a:r>
          </a:p>
          <a:p>
            <a:pPr marL="227013" indent="-227013" defTabSz="912813" eaLnBrk="1" hangingPunct="1">
              <a:spcBef>
                <a:spcPct val="0"/>
              </a:spcBef>
              <a:buFont typeface="Calibri" panose="020F0502020204030204" pitchFamily="34" charset="0"/>
              <a:buAutoNum type="arabicPeriod"/>
            </a:pPr>
            <a:r>
              <a:rPr lang="en-US" altLang="en-US" dirty="0" smtClean="0"/>
              <a:t>BBS is a no blame process, workers do not intend to harm themselves, blaming the worker or manipulating someone who raises an observation against you will not help you, the individual or the organization in reducing incidents. </a:t>
            </a:r>
          </a:p>
          <a:p>
            <a:pPr marL="227013" indent="-227013" defTabSz="912813" eaLnBrk="1" hangingPunct="1">
              <a:spcBef>
                <a:spcPct val="0"/>
              </a:spcBef>
              <a:buFont typeface="Calibri" panose="020F0502020204030204" pitchFamily="34" charset="0"/>
              <a:buAutoNum type="arabicPeriod"/>
            </a:pPr>
            <a:r>
              <a:rPr lang="en-US" altLang="en-US" dirty="0" smtClean="0"/>
              <a:t>BBS involves everyone, from top management, mid management and the front line workers, without one, the company would not cease to stand, and therefore everyone needs to be onboard in the pro-active effort to reaching sustainable excellence. Involving stakeholders is key in anything you do, and 90% of the time the stakeholders are your frontline workers. </a:t>
            </a:r>
          </a:p>
          <a:p>
            <a:endParaRPr lang="en-US" dirty="0"/>
          </a:p>
        </p:txBody>
      </p:sp>
      <p:sp>
        <p:nvSpPr>
          <p:cNvPr id="4" name="Slide Number Placeholder 3"/>
          <p:cNvSpPr>
            <a:spLocks noGrp="1"/>
          </p:cNvSpPr>
          <p:nvPr>
            <p:ph type="sldNum" sz="quarter" idx="10"/>
          </p:nvPr>
        </p:nvSpPr>
        <p:spPr/>
        <p:txBody>
          <a:bodyPr/>
          <a:lstStyle/>
          <a:p>
            <a:fld id="{C6EA944C-B927-45F7-8F03-9F3F7DEC9A57}" type="slidenum">
              <a:rPr lang="en-US" smtClean="0"/>
              <a:t>5</a:t>
            </a:fld>
            <a:endParaRPr lang="en-US"/>
          </a:p>
        </p:txBody>
      </p:sp>
    </p:spTree>
    <p:extLst>
      <p:ext uri="{BB962C8B-B14F-4D97-AF65-F5344CB8AC3E}">
        <p14:creationId xmlns:p14="http://schemas.microsoft.com/office/powerpoint/2010/main" val="3391665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7013" indent="-227013" defTabSz="912813" eaLnBrk="1" hangingPunct="1">
              <a:spcBef>
                <a:spcPct val="0"/>
              </a:spcBef>
              <a:buFont typeface="Calibri" panose="020F0502020204030204" pitchFamily="34" charset="0"/>
              <a:buAutoNum type="arabicPeriod"/>
            </a:pPr>
            <a:r>
              <a:rPr lang="en-US" altLang="en-US" dirty="0" smtClean="0"/>
              <a:t>The development of Ihtimam was a 3 year journey. It began in Aug of 2015 when steer from PDO directors steering committee gave direction to develop a in house behavior based system for PDO and its contractors. As there was many frustrations with previous systems that did not work.</a:t>
            </a:r>
          </a:p>
          <a:p>
            <a:pPr marL="227013" indent="-227013" defTabSz="912813" eaLnBrk="1" hangingPunct="1">
              <a:spcBef>
                <a:spcPct val="0"/>
              </a:spcBef>
              <a:buFont typeface="Calibri" panose="020F0502020204030204" pitchFamily="34" charset="0"/>
              <a:buAutoNum type="arabicPeriod"/>
            </a:pPr>
            <a:r>
              <a:rPr lang="en-US" altLang="en-US" dirty="0" smtClean="0"/>
              <a:t>The Behavioral safety team began to assess previously used BBS systems within PDO as well as: deep dive reports, safety culture reports, visits to site, engagements with contractors, and review of several BBS case studies and best practices.</a:t>
            </a:r>
          </a:p>
          <a:p>
            <a:pPr marL="227013" indent="-227013" defTabSz="912813" eaLnBrk="1" hangingPunct="1">
              <a:spcBef>
                <a:spcPct val="0"/>
              </a:spcBef>
              <a:buFont typeface="Calibri" panose="020F0502020204030204" pitchFamily="34" charset="0"/>
              <a:buAutoNum type="arabicPeriod"/>
            </a:pPr>
            <a:r>
              <a:rPr lang="en-US" altLang="en-US" dirty="0" smtClean="0"/>
              <a:t>A blue print was then presented in March 2016 and was endorsed by the PDO directors steering committee. </a:t>
            </a:r>
          </a:p>
          <a:p>
            <a:pPr marL="227013" indent="-227013" defTabSz="912813" eaLnBrk="1" hangingPunct="1">
              <a:spcBef>
                <a:spcPct val="0"/>
              </a:spcBef>
              <a:buFont typeface="Calibri" panose="020F0502020204030204" pitchFamily="34" charset="0"/>
              <a:buAutoNum type="arabicPeriod"/>
            </a:pPr>
            <a:r>
              <a:rPr lang="en-US" altLang="en-US" dirty="0" smtClean="0"/>
              <a:t>In January of 2017 the PDO BBS team along with 3 other contractors launched a pilot in 6 locations at site for 8 months.</a:t>
            </a:r>
          </a:p>
          <a:p>
            <a:pPr marL="227013" indent="-227013" defTabSz="912813" eaLnBrk="1" hangingPunct="1">
              <a:spcBef>
                <a:spcPct val="0"/>
              </a:spcBef>
              <a:buFont typeface="Calibri" panose="020F0502020204030204" pitchFamily="34" charset="0"/>
              <a:buAutoNum type="arabicPeriod"/>
            </a:pPr>
            <a:r>
              <a:rPr lang="en-US" altLang="en-US" dirty="0" smtClean="0"/>
              <a:t>At the end of the 8</a:t>
            </a:r>
            <a:r>
              <a:rPr lang="en-US" altLang="en-US" baseline="30000" dirty="0" smtClean="0"/>
              <a:t>th</a:t>
            </a:r>
            <a:r>
              <a:rPr lang="en-US" altLang="en-US" dirty="0" smtClean="0"/>
              <a:t> month a sustainability review was conducted that proved the success of the system and endorsement was given  to start rolling it out across the organization.</a:t>
            </a:r>
          </a:p>
          <a:p>
            <a:endParaRPr lang="en-US" dirty="0"/>
          </a:p>
        </p:txBody>
      </p:sp>
      <p:sp>
        <p:nvSpPr>
          <p:cNvPr id="4" name="Slide Number Placeholder 3"/>
          <p:cNvSpPr>
            <a:spLocks noGrp="1"/>
          </p:cNvSpPr>
          <p:nvPr>
            <p:ph type="sldNum" sz="quarter" idx="10"/>
          </p:nvPr>
        </p:nvSpPr>
        <p:spPr/>
        <p:txBody>
          <a:bodyPr/>
          <a:lstStyle/>
          <a:p>
            <a:fld id="{C6EA944C-B927-45F7-8F03-9F3F7DEC9A57}" type="slidenum">
              <a:rPr lang="en-US" smtClean="0"/>
              <a:t>6</a:t>
            </a:fld>
            <a:endParaRPr lang="en-US"/>
          </a:p>
        </p:txBody>
      </p:sp>
    </p:spTree>
    <p:extLst>
      <p:ext uri="{BB962C8B-B14F-4D97-AF65-F5344CB8AC3E}">
        <p14:creationId xmlns:p14="http://schemas.microsoft.com/office/powerpoint/2010/main" val="1015368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7013" indent="-227013" defTabSz="912813" rtl="0" eaLnBrk="1" hangingPunct="1">
              <a:spcBef>
                <a:spcPct val="0"/>
              </a:spcBef>
              <a:buFont typeface="Calibri" panose="020F0502020204030204" pitchFamily="34" charset="0"/>
              <a:buAutoNum type="arabicPeriod"/>
            </a:pPr>
            <a:r>
              <a:rPr lang="en-US" altLang="en-US" dirty="0" smtClean="0"/>
              <a:t>Now that we covered the ABC analysis and have an understanding for behaviors we will move onto the foundations of Ihtimam. </a:t>
            </a:r>
          </a:p>
          <a:p>
            <a:pPr marL="227013" indent="-227013" defTabSz="912813" rtl="0" eaLnBrk="1" hangingPunct="1">
              <a:spcBef>
                <a:spcPct val="0"/>
              </a:spcBef>
              <a:buFont typeface="Calibri" panose="020F0502020204030204" pitchFamily="34" charset="0"/>
              <a:buAutoNum type="arabicPeriod"/>
            </a:pPr>
            <a:endParaRPr lang="en-US" altLang="en-US" dirty="0" smtClean="0"/>
          </a:p>
          <a:p>
            <a:pPr rtl="0" eaLnBrk="1" hangingPunct="1">
              <a:lnSpc>
                <a:spcPct val="100000"/>
              </a:lnSpc>
              <a:spcBef>
                <a:spcPct val="0"/>
              </a:spcBef>
              <a:buSzTx/>
              <a:buNone/>
            </a:pPr>
            <a:r>
              <a:rPr lang="en-US" altLang="en-US" sz="2700" dirty="0" smtClean="0">
                <a:solidFill>
                  <a:srgbClr val="4C4B4E"/>
                </a:solidFill>
                <a:latin typeface="Arial" panose="020B0604020202020204" pitchFamily="34" charset="0"/>
              </a:rPr>
              <a:t>The IHTIMAM observation cycle consists of 6 main steps. </a:t>
            </a:r>
            <a:endParaRPr lang="en-US" altLang="en-US" sz="2700" b="1" dirty="0" smtClean="0">
              <a:solidFill>
                <a:srgbClr val="F7921E"/>
              </a:solidFill>
              <a:latin typeface="Arial" panose="020B0604020202020204" pitchFamily="34" charset="0"/>
            </a:endParaRPr>
          </a:p>
          <a:p>
            <a:pPr lvl="1" rtl="0" eaLnBrk="1" hangingPunct="1">
              <a:lnSpc>
                <a:spcPct val="100000"/>
              </a:lnSpc>
              <a:spcBef>
                <a:spcPct val="0"/>
              </a:spcBef>
              <a:buSzTx/>
              <a:buFontTx/>
              <a:buNone/>
            </a:pPr>
            <a:r>
              <a:rPr lang="en-US" altLang="en-US" dirty="0" smtClean="0">
                <a:solidFill>
                  <a:srgbClr val="4C4B4E"/>
                </a:solidFill>
                <a:latin typeface="Arial" panose="020B0604020202020204" pitchFamily="34" charset="0"/>
              </a:rPr>
              <a:t>1 – Observation </a:t>
            </a:r>
          </a:p>
          <a:p>
            <a:pPr lvl="1" rtl="0" eaLnBrk="1" hangingPunct="1">
              <a:lnSpc>
                <a:spcPct val="100000"/>
              </a:lnSpc>
              <a:spcBef>
                <a:spcPct val="0"/>
              </a:spcBef>
              <a:buSzTx/>
              <a:buFontTx/>
              <a:buNone/>
            </a:pPr>
            <a:r>
              <a:rPr lang="en-US" altLang="en-US" dirty="0" smtClean="0">
                <a:solidFill>
                  <a:srgbClr val="4C4B4E"/>
                </a:solidFill>
                <a:latin typeface="Arial" panose="020B0604020202020204" pitchFamily="34" charset="0"/>
              </a:rPr>
              <a:t>2 – Giving feedback</a:t>
            </a:r>
          </a:p>
          <a:p>
            <a:pPr lvl="1" rtl="0" eaLnBrk="1" hangingPunct="1">
              <a:lnSpc>
                <a:spcPct val="100000"/>
              </a:lnSpc>
              <a:spcBef>
                <a:spcPct val="0"/>
              </a:spcBef>
              <a:buSzTx/>
              <a:buFontTx/>
              <a:buNone/>
            </a:pPr>
            <a:r>
              <a:rPr lang="en-US" altLang="en-US" dirty="0" smtClean="0">
                <a:solidFill>
                  <a:srgbClr val="4C4B4E"/>
                </a:solidFill>
                <a:latin typeface="Arial" panose="020B0604020202020204" pitchFamily="34" charset="0"/>
              </a:rPr>
              <a:t>3 – Data capture</a:t>
            </a:r>
          </a:p>
          <a:p>
            <a:pPr marL="457200" marR="0" lvl="1" indent="0" algn="l" defTabSz="914400" rtl="0" eaLnBrk="1" fontAlgn="base" latinLnBrk="0" hangingPunct="1">
              <a:lnSpc>
                <a:spcPct val="100000"/>
              </a:lnSpc>
              <a:spcBef>
                <a:spcPct val="0"/>
              </a:spcBef>
              <a:spcAft>
                <a:spcPct val="0"/>
              </a:spcAft>
              <a:buClrTx/>
              <a:buSzTx/>
              <a:buFontTx/>
              <a:buNone/>
              <a:tabLst/>
              <a:defRPr/>
            </a:pPr>
            <a:r>
              <a:rPr lang="en-US" altLang="en-US" dirty="0" smtClean="0">
                <a:solidFill>
                  <a:srgbClr val="4C4B4E"/>
                </a:solidFill>
                <a:latin typeface="Arial" panose="020B0604020202020204" pitchFamily="34" charset="0"/>
              </a:rPr>
              <a:t>4 – Closing out actions </a:t>
            </a:r>
          </a:p>
          <a:p>
            <a:pPr marL="457200" marR="0" lvl="1" indent="0" algn="l" defTabSz="914400" rtl="0" eaLnBrk="1" fontAlgn="base" latinLnBrk="0" hangingPunct="1">
              <a:lnSpc>
                <a:spcPct val="100000"/>
              </a:lnSpc>
              <a:spcBef>
                <a:spcPct val="0"/>
              </a:spcBef>
              <a:spcAft>
                <a:spcPct val="0"/>
              </a:spcAft>
              <a:buClrTx/>
              <a:buSzTx/>
              <a:buFontTx/>
              <a:buNone/>
              <a:tabLst/>
              <a:defRPr/>
            </a:pPr>
            <a:r>
              <a:rPr lang="en-US" altLang="en-US" dirty="0" smtClean="0">
                <a:solidFill>
                  <a:srgbClr val="4C4B4E"/>
                </a:solidFill>
                <a:latin typeface="Arial" panose="020B0604020202020204" pitchFamily="34" charset="0"/>
              </a:rPr>
              <a:t>5</a:t>
            </a:r>
            <a:r>
              <a:rPr lang="en-US" altLang="en-US" baseline="0" dirty="0" smtClean="0">
                <a:solidFill>
                  <a:srgbClr val="4C4B4E"/>
                </a:solidFill>
                <a:latin typeface="Arial" panose="020B0604020202020204" pitchFamily="34" charset="0"/>
              </a:rPr>
              <a:t> </a:t>
            </a:r>
            <a:r>
              <a:rPr lang="en-US" altLang="en-US" dirty="0" smtClean="0">
                <a:solidFill>
                  <a:srgbClr val="4C4B4E"/>
                </a:solidFill>
                <a:latin typeface="Arial" panose="020B0604020202020204" pitchFamily="34" charset="0"/>
              </a:rPr>
              <a:t>– Analysis of data</a:t>
            </a:r>
          </a:p>
          <a:p>
            <a:pPr marL="457200" marR="0" lvl="1" indent="0" algn="l" defTabSz="914400" rtl="0" eaLnBrk="1" fontAlgn="base" latinLnBrk="0" hangingPunct="1">
              <a:lnSpc>
                <a:spcPct val="100000"/>
              </a:lnSpc>
              <a:spcBef>
                <a:spcPct val="0"/>
              </a:spcBef>
              <a:spcAft>
                <a:spcPct val="0"/>
              </a:spcAft>
              <a:buClrTx/>
              <a:buSzTx/>
              <a:buFontTx/>
              <a:buNone/>
              <a:tabLst/>
              <a:defRPr/>
            </a:pPr>
            <a:r>
              <a:rPr lang="en-US" altLang="en-US" dirty="0" smtClean="0">
                <a:solidFill>
                  <a:srgbClr val="4C4B4E"/>
                </a:solidFill>
                <a:latin typeface="Arial" panose="020B0604020202020204" pitchFamily="34" charset="0"/>
              </a:rPr>
              <a:t>6-</a:t>
            </a:r>
            <a:r>
              <a:rPr lang="en-US" altLang="en-US" baseline="0" dirty="0" smtClean="0">
                <a:solidFill>
                  <a:srgbClr val="4C4B4E"/>
                </a:solidFill>
                <a:latin typeface="Arial" panose="020B0604020202020204" pitchFamily="34" charset="0"/>
              </a:rPr>
              <a:t> </a:t>
            </a:r>
            <a:r>
              <a:rPr lang="en-AU" sz="1200" kern="1200" dirty="0" smtClean="0">
                <a:solidFill>
                  <a:srgbClr val="4C4B4E"/>
                </a:solidFill>
                <a:latin typeface="Arial" panose="020B0604020202020204" pitchFamily="34" charset="0"/>
                <a:ea typeface="+mn-ea"/>
                <a:cs typeface="+mn-cs"/>
              </a:rPr>
              <a:t>Continuously Improve</a:t>
            </a:r>
          </a:p>
          <a:p>
            <a:pPr marL="457200" marR="0" lvl="1" indent="0" algn="l" defTabSz="914400" rtl="0" eaLnBrk="1" fontAlgn="base" latinLnBrk="0" hangingPunct="1">
              <a:lnSpc>
                <a:spcPct val="100000"/>
              </a:lnSpc>
              <a:spcBef>
                <a:spcPct val="0"/>
              </a:spcBef>
              <a:spcAft>
                <a:spcPct val="0"/>
              </a:spcAft>
              <a:buClrTx/>
              <a:buSzTx/>
              <a:buFontTx/>
              <a:buNone/>
              <a:tabLst/>
              <a:defRPr/>
            </a:pPr>
            <a:endParaRPr lang="en-US" altLang="en-US" dirty="0" smtClean="0">
              <a:solidFill>
                <a:srgbClr val="4C4B4E"/>
              </a:solidFill>
              <a:latin typeface="Arial" panose="020B0604020202020204" pitchFamily="34" charset="0"/>
            </a:endParaRPr>
          </a:p>
          <a:p>
            <a:pPr lvl="1" rtl="0" eaLnBrk="1" hangingPunct="1">
              <a:lnSpc>
                <a:spcPct val="100000"/>
              </a:lnSpc>
              <a:spcBef>
                <a:spcPct val="0"/>
              </a:spcBef>
              <a:buSzTx/>
              <a:buFontTx/>
              <a:buNone/>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C6EA944C-B927-45F7-8F03-9F3F7DEC9A57}" type="slidenum">
              <a:rPr lang="en-US" smtClean="0"/>
              <a:t>7</a:t>
            </a:fld>
            <a:endParaRPr lang="en-US"/>
          </a:p>
        </p:txBody>
      </p:sp>
    </p:spTree>
    <p:extLst>
      <p:ext uri="{BB962C8B-B14F-4D97-AF65-F5344CB8AC3E}">
        <p14:creationId xmlns:p14="http://schemas.microsoft.com/office/powerpoint/2010/main" val="1732435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7013" indent="-227013" defTabSz="912813" eaLnBrk="1" hangingPunct="1">
              <a:spcBef>
                <a:spcPct val="0"/>
              </a:spcBef>
              <a:buFont typeface="Calibri" panose="020F0502020204030204" pitchFamily="34" charset="0"/>
              <a:buAutoNum type="arabicPeriod"/>
            </a:pPr>
            <a:r>
              <a:rPr lang="en-US" altLang="en-US" dirty="0" smtClean="0"/>
              <a:t>Explain the elements of the card </a:t>
            </a:r>
          </a:p>
          <a:p>
            <a:pPr marL="227013" indent="-227013" defTabSz="912813" eaLnBrk="1" hangingPunct="1">
              <a:spcBef>
                <a:spcPct val="0"/>
              </a:spcBef>
              <a:buFont typeface="Calibri" panose="020F0502020204030204" pitchFamily="34" charset="0"/>
              <a:buAutoNum type="arabicPeriod"/>
            </a:pPr>
            <a:r>
              <a:rPr lang="en-US" altLang="en-US" dirty="0" smtClean="0"/>
              <a:t>Explain the ways to document the observation cards ( Phone , PC , Hard copy )</a:t>
            </a:r>
          </a:p>
          <a:p>
            <a:pPr marL="227013" indent="-227013" defTabSz="912813" eaLnBrk="1" hangingPunct="1">
              <a:spcBef>
                <a:spcPct val="0"/>
              </a:spcBef>
              <a:buFont typeface="Calibri" panose="020F0502020204030204" pitchFamily="34" charset="0"/>
              <a:buAutoNum type="arabicPeriod"/>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C6EA944C-B927-45F7-8F03-9F3F7DEC9A57}" type="slidenum">
              <a:rPr lang="en-US" smtClean="0"/>
              <a:t>9</a:t>
            </a:fld>
            <a:endParaRPr lang="en-US"/>
          </a:p>
        </p:txBody>
      </p:sp>
    </p:spTree>
    <p:extLst>
      <p:ext uri="{BB962C8B-B14F-4D97-AF65-F5344CB8AC3E}">
        <p14:creationId xmlns:p14="http://schemas.microsoft.com/office/powerpoint/2010/main" val="182722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F6AEF2-20D4-7547-BF78-1F3F36FB60DC}" type="datetimeFigureOut">
              <a:rPr lang="en-US" smtClean="0"/>
              <a:pPr/>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pPr/>
              <a:t>‹#›</a:t>
            </a:fld>
            <a:endParaRPr lang="en-US"/>
          </a:p>
        </p:txBody>
      </p:sp>
    </p:spTree>
    <p:extLst>
      <p:ext uri="{BB962C8B-B14F-4D97-AF65-F5344CB8AC3E}">
        <p14:creationId xmlns:p14="http://schemas.microsoft.com/office/powerpoint/2010/main" val="4103834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F6AEF2-20D4-7547-BF78-1F3F36FB60DC}" type="datetimeFigureOut">
              <a:rPr lang="en-US" smtClean="0"/>
              <a:pPr/>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pPr/>
              <a:t>‹#›</a:t>
            </a:fld>
            <a:endParaRPr lang="en-US"/>
          </a:p>
        </p:txBody>
      </p:sp>
    </p:spTree>
    <p:extLst>
      <p:ext uri="{BB962C8B-B14F-4D97-AF65-F5344CB8AC3E}">
        <p14:creationId xmlns:p14="http://schemas.microsoft.com/office/powerpoint/2010/main" val="3873850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F6AEF2-20D4-7547-BF78-1F3F36FB60DC}" type="datetimeFigureOut">
              <a:rPr lang="en-US" smtClean="0"/>
              <a:pPr/>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pPr/>
              <a:t>‹#›</a:t>
            </a:fld>
            <a:endParaRPr lang="en-US"/>
          </a:p>
        </p:txBody>
      </p:sp>
    </p:spTree>
    <p:extLst>
      <p:ext uri="{BB962C8B-B14F-4D97-AF65-F5344CB8AC3E}">
        <p14:creationId xmlns:p14="http://schemas.microsoft.com/office/powerpoint/2010/main" val="3504921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ortfolio-7">
    <p:spTree>
      <p:nvGrpSpPr>
        <p:cNvPr id="1" name=""/>
        <p:cNvGrpSpPr/>
        <p:nvPr/>
      </p:nvGrpSpPr>
      <p:grpSpPr>
        <a:xfrm>
          <a:off x="0" y="0"/>
          <a:ext cx="0" cy="0"/>
          <a:chOff x="0" y="0"/>
          <a:chExt cx="0" cy="0"/>
        </a:xfrm>
      </p:grpSpPr>
      <p:sp>
        <p:nvSpPr>
          <p:cNvPr id="17" name="Picture Placeholder 12"/>
          <p:cNvSpPr>
            <a:spLocks noGrp="1" noChangeAspect="1"/>
          </p:cNvSpPr>
          <p:nvPr>
            <p:ph type="pic" sz="quarter" idx="14"/>
          </p:nvPr>
        </p:nvSpPr>
        <p:spPr>
          <a:xfrm>
            <a:off x="837773" y="2440695"/>
            <a:ext cx="4064678" cy="3824637"/>
          </a:xfrm>
        </p:spPr>
        <p:txBody>
          <a:bodyPr>
            <a:normAutofit/>
          </a:bodyPr>
          <a:lstStyle>
            <a:lvl1pPr>
              <a:defRPr sz="1400"/>
            </a:lvl1pPr>
          </a:lstStyle>
          <a:p>
            <a:endParaRPr lang="en-US" dirty="0"/>
          </a:p>
        </p:txBody>
      </p:sp>
      <p:sp>
        <p:nvSpPr>
          <p:cNvPr id="18" name="Picture Placeholder 12"/>
          <p:cNvSpPr>
            <a:spLocks noGrp="1" noChangeAspect="1"/>
          </p:cNvSpPr>
          <p:nvPr>
            <p:ph type="pic" sz="quarter" idx="15"/>
          </p:nvPr>
        </p:nvSpPr>
        <p:spPr>
          <a:xfrm>
            <a:off x="4898177" y="4353014"/>
            <a:ext cx="2144481" cy="1912319"/>
          </a:xfrm>
        </p:spPr>
        <p:txBody>
          <a:bodyPr>
            <a:normAutofit/>
          </a:bodyPr>
          <a:lstStyle>
            <a:lvl1pPr>
              <a:defRPr sz="1400"/>
            </a:lvl1pPr>
          </a:lstStyle>
          <a:p>
            <a:endParaRPr lang="en-US" dirty="0"/>
          </a:p>
        </p:txBody>
      </p:sp>
      <p:sp>
        <p:nvSpPr>
          <p:cNvPr id="19" name="Picture Placeholder 12"/>
          <p:cNvSpPr>
            <a:spLocks noGrp="1" noChangeAspect="1"/>
          </p:cNvSpPr>
          <p:nvPr>
            <p:ph type="pic" sz="quarter" idx="16"/>
          </p:nvPr>
        </p:nvSpPr>
        <p:spPr>
          <a:xfrm>
            <a:off x="7033110" y="4353014"/>
            <a:ext cx="2144481" cy="1912319"/>
          </a:xfrm>
        </p:spPr>
        <p:txBody>
          <a:bodyPr>
            <a:normAutofit/>
          </a:bodyPr>
          <a:lstStyle>
            <a:lvl1pPr>
              <a:defRPr sz="1400"/>
            </a:lvl1pPr>
          </a:lstStyle>
          <a:p>
            <a:endParaRPr lang="en-US" dirty="0"/>
          </a:p>
        </p:txBody>
      </p:sp>
      <p:sp>
        <p:nvSpPr>
          <p:cNvPr id="20" name="Picture Placeholder 12"/>
          <p:cNvSpPr>
            <a:spLocks noGrp="1" noChangeAspect="1"/>
          </p:cNvSpPr>
          <p:nvPr>
            <p:ph type="pic" sz="quarter" idx="17"/>
          </p:nvPr>
        </p:nvSpPr>
        <p:spPr>
          <a:xfrm>
            <a:off x="9161771" y="4353014"/>
            <a:ext cx="2144481" cy="1912319"/>
          </a:xfrm>
        </p:spPr>
        <p:txBody>
          <a:bodyPr>
            <a:normAutofit/>
          </a:bodyPr>
          <a:lstStyle>
            <a:lvl1pPr>
              <a:defRPr sz="1400"/>
            </a:lvl1pPr>
          </a:lstStyle>
          <a:p>
            <a:endParaRPr lang="en-US" dirty="0"/>
          </a:p>
        </p:txBody>
      </p:sp>
    </p:spTree>
    <p:extLst>
      <p:ext uri="{BB962C8B-B14F-4D97-AF65-F5344CB8AC3E}">
        <p14:creationId xmlns:p14="http://schemas.microsoft.com/office/powerpoint/2010/main" val="1900800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F6AEF2-20D4-7547-BF78-1F3F36FB60DC}" type="datetimeFigureOut">
              <a:rPr lang="en-US" smtClean="0"/>
              <a:pPr/>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pPr/>
              <a:t>‹#›</a:t>
            </a:fld>
            <a:endParaRPr lang="en-US"/>
          </a:p>
        </p:txBody>
      </p:sp>
    </p:spTree>
    <p:extLst>
      <p:ext uri="{BB962C8B-B14F-4D97-AF65-F5344CB8AC3E}">
        <p14:creationId xmlns:p14="http://schemas.microsoft.com/office/powerpoint/2010/main" val="1993597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4F6AEF2-20D4-7547-BF78-1F3F36FB60DC}" type="datetimeFigureOut">
              <a:rPr lang="en-US" smtClean="0"/>
              <a:pPr/>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pPr/>
              <a:t>‹#›</a:t>
            </a:fld>
            <a:endParaRPr lang="en-US"/>
          </a:p>
        </p:txBody>
      </p:sp>
    </p:spTree>
    <p:extLst>
      <p:ext uri="{BB962C8B-B14F-4D97-AF65-F5344CB8AC3E}">
        <p14:creationId xmlns:p14="http://schemas.microsoft.com/office/powerpoint/2010/main" val="3183891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F6AEF2-20D4-7547-BF78-1F3F36FB60DC}" type="datetimeFigureOut">
              <a:rPr lang="en-US" smtClean="0"/>
              <a:pPr/>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pPr/>
              <a:t>‹#›</a:t>
            </a:fld>
            <a:endParaRPr lang="en-US"/>
          </a:p>
        </p:txBody>
      </p:sp>
    </p:spTree>
    <p:extLst>
      <p:ext uri="{BB962C8B-B14F-4D97-AF65-F5344CB8AC3E}">
        <p14:creationId xmlns:p14="http://schemas.microsoft.com/office/powerpoint/2010/main" val="3404367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F6AEF2-20D4-7547-BF78-1F3F36FB60DC}" type="datetimeFigureOut">
              <a:rPr lang="en-US" smtClean="0"/>
              <a:pPr/>
              <a:t>2/11/2020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pPr/>
              <a:t>‹#›</a:t>
            </a:fld>
            <a:endParaRPr lang="en-US"/>
          </a:p>
        </p:txBody>
      </p:sp>
    </p:spTree>
    <p:extLst>
      <p:ext uri="{BB962C8B-B14F-4D97-AF65-F5344CB8AC3E}">
        <p14:creationId xmlns:p14="http://schemas.microsoft.com/office/powerpoint/2010/main" val="2906853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F6AEF2-20D4-7547-BF78-1F3F36FB60DC}" type="datetimeFigureOut">
              <a:rPr lang="en-US" smtClean="0"/>
              <a:pPr/>
              <a:t>2/11/2020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pPr/>
              <a:t>‹#›</a:t>
            </a:fld>
            <a:endParaRPr lang="en-US"/>
          </a:p>
        </p:txBody>
      </p:sp>
    </p:spTree>
    <p:extLst>
      <p:ext uri="{BB962C8B-B14F-4D97-AF65-F5344CB8AC3E}">
        <p14:creationId xmlns:p14="http://schemas.microsoft.com/office/powerpoint/2010/main" val="2463971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6AEF2-20D4-7547-BF78-1F3F36FB60DC}" type="datetimeFigureOut">
              <a:rPr lang="en-US" smtClean="0"/>
              <a:pPr/>
              <a:t>2/11/2020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pPr/>
              <a:t>‹#›</a:t>
            </a:fld>
            <a:endParaRPr lang="en-US"/>
          </a:p>
        </p:txBody>
      </p:sp>
    </p:spTree>
    <p:extLst>
      <p:ext uri="{BB962C8B-B14F-4D97-AF65-F5344CB8AC3E}">
        <p14:creationId xmlns:p14="http://schemas.microsoft.com/office/powerpoint/2010/main" val="2797794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pPr/>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pPr/>
              <a:t>‹#›</a:t>
            </a:fld>
            <a:endParaRPr lang="en-US"/>
          </a:p>
        </p:txBody>
      </p:sp>
    </p:spTree>
    <p:extLst>
      <p:ext uri="{BB962C8B-B14F-4D97-AF65-F5344CB8AC3E}">
        <p14:creationId xmlns:p14="http://schemas.microsoft.com/office/powerpoint/2010/main" val="1382781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pPr/>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pPr/>
              <a:t>‹#›</a:t>
            </a:fld>
            <a:endParaRPr lang="en-US"/>
          </a:p>
        </p:txBody>
      </p:sp>
    </p:spTree>
    <p:extLst>
      <p:ext uri="{BB962C8B-B14F-4D97-AF65-F5344CB8AC3E}">
        <p14:creationId xmlns:p14="http://schemas.microsoft.com/office/powerpoint/2010/main" val="248619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6AEF2-20D4-7547-BF78-1F3F36FB60DC}" type="datetimeFigureOut">
              <a:rPr lang="en-US" smtClean="0"/>
              <a:pPr/>
              <a:t>2/11/2020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pPr/>
              <a:t>‹#›</a:t>
            </a:fld>
            <a:endParaRPr lang="en-US"/>
          </a:p>
        </p:txBody>
      </p:sp>
      <p:pic>
        <p:nvPicPr>
          <p:cNvPr id="7" name="Picture 6" descr="PDO_yellowbar_logo_Oct2018.png"/>
          <p:cNvPicPr>
            <a:picLocks noChangeAspect="1"/>
          </p:cNvPicPr>
          <p:nvPr userDrawn="1"/>
        </p:nvPicPr>
        <p:blipFill>
          <a:blip r:embed="rId14"/>
          <a:stretch>
            <a:fillRect/>
          </a:stretch>
        </p:blipFill>
        <p:spPr>
          <a:xfrm>
            <a:off x="9287754" y="6102821"/>
            <a:ext cx="2352862" cy="749746"/>
          </a:xfrm>
          <a:prstGeom prst="rect">
            <a:avLst/>
          </a:prstGeom>
        </p:spPr>
      </p:pic>
      <p:sp>
        <p:nvSpPr>
          <p:cNvPr id="8" name="Rectangle 7"/>
          <p:cNvSpPr/>
          <p:nvPr userDrawn="1"/>
        </p:nvSpPr>
        <p:spPr>
          <a:xfrm>
            <a:off x="0" y="-27384"/>
            <a:ext cx="191344" cy="688538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91344" y="-19050"/>
            <a:ext cx="216024" cy="2060848"/>
          </a:xfrm>
          <a:prstGeom prst="rect">
            <a:avLst/>
          </a:prstGeom>
          <a:solidFill>
            <a:srgbClr val="FD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153490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9" descr="IhtimamPDO_Cobrand_Original.png"/>
          <p:cNvPicPr>
            <a:picLocks noChangeAspect="1"/>
          </p:cNvPicPr>
          <p:nvPr/>
        </p:nvPicPr>
        <p:blipFill>
          <a:blip r:embed="rId3" cstate="print"/>
          <a:srcRect/>
          <a:stretch>
            <a:fillRect/>
          </a:stretch>
        </p:blipFill>
        <p:spPr bwMode="auto">
          <a:xfrm>
            <a:off x="4038600" y="1752600"/>
            <a:ext cx="3822700" cy="1963738"/>
          </a:xfrm>
          <a:prstGeom prst="rect">
            <a:avLst/>
          </a:prstGeom>
          <a:noFill/>
          <a:ln w="9525">
            <a:noFill/>
            <a:miter lim="800000"/>
            <a:headEnd/>
            <a:tailEnd/>
          </a:ln>
        </p:spPr>
      </p:pic>
      <p:sp>
        <p:nvSpPr>
          <p:cNvPr id="11" name="TextBox 10"/>
          <p:cNvSpPr txBox="1"/>
          <p:nvPr/>
        </p:nvSpPr>
        <p:spPr>
          <a:xfrm>
            <a:off x="2590800" y="4038601"/>
            <a:ext cx="6934200" cy="461665"/>
          </a:xfrm>
          <a:prstGeom prst="rect">
            <a:avLst/>
          </a:prstGeom>
          <a:noFill/>
        </p:spPr>
        <p:txBody>
          <a:bodyPr>
            <a:spAutoFit/>
          </a:bodyPr>
          <a:lstStyle/>
          <a:p>
            <a:pPr algn="ctr">
              <a:defRPr/>
            </a:pPr>
            <a:r>
              <a:rPr lang="ar-OM" sz="2400" b="1" dirty="0" smtClean="0">
                <a:solidFill>
                  <a:schemeClr val="tx1">
                    <a:lumMod val="65000"/>
                    <a:lumOff val="35000"/>
                  </a:schemeClr>
                </a:solidFill>
              </a:rPr>
              <a:t>اهتمام "دورة تدريب طاقم العمل "</a:t>
            </a:r>
            <a:endParaRPr lang="en-US" sz="2400" b="1" dirty="0">
              <a:solidFill>
                <a:schemeClr val="tx1">
                  <a:lumMod val="65000"/>
                  <a:lumOff val="35000"/>
                </a:schemeClr>
              </a:solidFill>
            </a:endParaRPr>
          </a:p>
        </p:txBody>
      </p:sp>
    </p:spTree>
    <p:extLst>
      <p:ext uri="{BB962C8B-B14F-4D97-AF65-F5344CB8AC3E}">
        <p14:creationId xmlns:p14="http://schemas.microsoft.com/office/powerpoint/2010/main" val="4082092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829600" y="56505"/>
            <a:ext cx="2956719" cy="757237"/>
          </a:xfrm>
          <a:prstGeom prst="rect">
            <a:avLst/>
          </a:prstGeom>
          <a:solidFill>
            <a:srgbClr val="F792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TextBox 3"/>
          <p:cNvSpPr txBox="1"/>
          <p:nvPr/>
        </p:nvSpPr>
        <p:spPr>
          <a:xfrm>
            <a:off x="5735960" y="143172"/>
            <a:ext cx="9144000" cy="646113"/>
          </a:xfrm>
          <a:prstGeom prst="rect">
            <a:avLst/>
          </a:prstGeom>
          <a:noFill/>
        </p:spPr>
        <p:txBody>
          <a:bodyPr>
            <a:spAutoFit/>
          </a:bodyPr>
          <a:lstStyle/>
          <a:p>
            <a:pPr algn="ctr" eaLnBrk="1" hangingPunct="1">
              <a:defRPr/>
            </a:pPr>
            <a:r>
              <a:rPr lang="ar-OM" sz="3600" b="1" dirty="0">
                <a:solidFill>
                  <a:schemeClr val="tx1">
                    <a:lumMod val="65000"/>
                    <a:lumOff val="35000"/>
                  </a:schemeClr>
                </a:solidFill>
                <a:latin typeface="+mn-lt"/>
              </a:rPr>
              <a:t>عمليه المراقبه</a:t>
            </a:r>
            <a:endParaRPr lang="en-US" sz="3600" b="1" dirty="0">
              <a:solidFill>
                <a:schemeClr val="tx1">
                  <a:lumMod val="65000"/>
                  <a:lumOff val="35000"/>
                </a:schemeClr>
              </a:solidFill>
              <a:latin typeface="+mn-lt"/>
            </a:endParaRPr>
          </a:p>
        </p:txBody>
      </p:sp>
      <p:pic>
        <p:nvPicPr>
          <p:cNvPr id="5"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7288" y="838200"/>
            <a:ext cx="4202112"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152600" y="838200"/>
            <a:ext cx="4114800" cy="4894263"/>
          </a:xfrm>
          <a:prstGeom prst="rect">
            <a:avLst/>
          </a:prstGeom>
          <a:noFill/>
        </p:spPr>
        <p:txBody>
          <a:bodyPr>
            <a:spAutoFit/>
          </a:bodyPr>
          <a:lstStyle/>
          <a:p>
            <a:pPr algn="r" eaLnBrk="1" fontAlgn="auto" hangingPunct="1">
              <a:spcBef>
                <a:spcPts val="0"/>
              </a:spcBef>
              <a:spcAft>
                <a:spcPts val="0"/>
              </a:spcAft>
              <a:defRPr/>
            </a:pPr>
            <a:r>
              <a:rPr lang="ar-OM" sz="3200" dirty="0">
                <a:solidFill>
                  <a:srgbClr val="FF0000"/>
                </a:solidFill>
                <a:latin typeface="Aharoni" pitchFamily="2" charset="-79"/>
                <a:cs typeface="Aharoni" pitchFamily="2" charset="-79"/>
              </a:rPr>
              <a:t>لا تختبئ</a:t>
            </a:r>
            <a:endParaRPr lang="en-US" sz="3200" dirty="0">
              <a:solidFill>
                <a:srgbClr val="FF0000"/>
              </a:solidFill>
              <a:latin typeface="Aharoni" pitchFamily="2" charset="-79"/>
              <a:cs typeface="Aharoni" pitchFamily="2" charset="-79"/>
            </a:endParaRPr>
          </a:p>
          <a:p>
            <a:pPr algn="r" eaLnBrk="1" fontAlgn="auto" hangingPunct="1">
              <a:spcBef>
                <a:spcPts val="0"/>
              </a:spcBef>
              <a:spcAft>
                <a:spcPts val="0"/>
              </a:spcAft>
              <a:defRPr/>
            </a:pPr>
            <a:r>
              <a:rPr lang="ar-OM" sz="1600" i="1" dirty="0">
                <a:latin typeface="+mn-lt"/>
                <a:cs typeface="+mn-cs"/>
              </a:rPr>
              <a:t>تأكد ان الجميع يراك وقت المراقبه, فالصحيح هو انك لست مطالب بتصيد الاخطاء</a:t>
            </a:r>
            <a:endParaRPr lang="en-US" sz="1200" dirty="0">
              <a:solidFill>
                <a:schemeClr val="tx1">
                  <a:lumMod val="85000"/>
                  <a:lumOff val="15000"/>
                </a:schemeClr>
              </a:solidFill>
              <a:latin typeface="+mn-lt"/>
              <a:cs typeface="Aharoni" pitchFamily="2" charset="-79"/>
            </a:endParaRPr>
          </a:p>
          <a:p>
            <a:pPr algn="r" eaLnBrk="1" fontAlgn="auto" hangingPunct="1">
              <a:spcBef>
                <a:spcPts val="0"/>
              </a:spcBef>
              <a:spcAft>
                <a:spcPts val="0"/>
              </a:spcAft>
              <a:defRPr/>
            </a:pPr>
            <a:r>
              <a:rPr lang="ar-OM" sz="3200" dirty="0">
                <a:solidFill>
                  <a:srgbClr val="FF0000"/>
                </a:solidFill>
                <a:latin typeface="Aharoni" pitchFamily="2" charset="-79"/>
                <a:cs typeface="Aharoni" pitchFamily="2" charset="-79"/>
              </a:rPr>
              <a:t>راقب</a:t>
            </a:r>
            <a:r>
              <a:rPr lang="en-US" sz="3200" dirty="0">
                <a:solidFill>
                  <a:srgbClr val="FF0000"/>
                </a:solidFill>
                <a:latin typeface="Aharoni" pitchFamily="2" charset="-79"/>
                <a:cs typeface="Aharoni" pitchFamily="2" charset="-79"/>
              </a:rPr>
              <a:t> </a:t>
            </a:r>
          </a:p>
          <a:p>
            <a:pPr algn="r" eaLnBrk="1" fontAlgn="auto" hangingPunct="1">
              <a:spcBef>
                <a:spcPts val="0"/>
              </a:spcBef>
              <a:spcAft>
                <a:spcPts val="0"/>
              </a:spcAft>
              <a:defRPr/>
            </a:pPr>
            <a:r>
              <a:rPr lang="ar-OM" sz="1600" i="1" dirty="0">
                <a:latin typeface="+mn-lt"/>
                <a:cs typeface="+mn-cs"/>
              </a:rPr>
              <a:t>هل يعمل الجميع بطريقه امنه؟</a:t>
            </a:r>
          </a:p>
          <a:p>
            <a:pPr algn="r" eaLnBrk="1" fontAlgn="auto" hangingPunct="1">
              <a:spcBef>
                <a:spcPts val="0"/>
              </a:spcBef>
              <a:spcAft>
                <a:spcPts val="0"/>
              </a:spcAft>
              <a:defRPr/>
            </a:pPr>
            <a:r>
              <a:rPr lang="ar-OM" sz="1600" i="1" dirty="0">
                <a:latin typeface="+mn-lt"/>
                <a:cs typeface="+mn-cs"/>
              </a:rPr>
              <a:t>هل ارى ما يقلقني؟</a:t>
            </a:r>
            <a:endParaRPr lang="en-US" sz="1200" dirty="0">
              <a:latin typeface="+mn-lt"/>
              <a:cs typeface="+mn-cs"/>
            </a:endParaRPr>
          </a:p>
          <a:p>
            <a:pPr algn="r" eaLnBrk="1" fontAlgn="auto" hangingPunct="1">
              <a:spcBef>
                <a:spcPts val="0"/>
              </a:spcBef>
              <a:spcAft>
                <a:spcPts val="0"/>
              </a:spcAft>
              <a:defRPr/>
            </a:pPr>
            <a:r>
              <a:rPr lang="ar-OM" sz="3200" dirty="0">
                <a:solidFill>
                  <a:srgbClr val="FF0000"/>
                </a:solidFill>
                <a:latin typeface="Aharoni" pitchFamily="2" charset="-79"/>
                <a:cs typeface="Aharoni" pitchFamily="2" charset="-79"/>
              </a:rPr>
              <a:t>اسأل</a:t>
            </a:r>
          </a:p>
          <a:p>
            <a:pPr algn="r" eaLnBrk="1" fontAlgn="auto" hangingPunct="1">
              <a:spcBef>
                <a:spcPts val="0"/>
              </a:spcBef>
              <a:spcAft>
                <a:spcPts val="0"/>
              </a:spcAft>
              <a:defRPr/>
            </a:pPr>
            <a:r>
              <a:rPr lang="ar-OM" sz="1600" i="1" dirty="0">
                <a:latin typeface="+mn-lt"/>
                <a:cs typeface="+mn-cs"/>
              </a:rPr>
              <a:t>لا تملي عليهم ما تعتقد وانما وجه اساله مفتوحه (كيف, لماذا)</a:t>
            </a:r>
            <a:r>
              <a:rPr lang="en-US" sz="1600" i="1" dirty="0">
                <a:latin typeface="+mn-lt"/>
                <a:cs typeface="+mn-cs"/>
              </a:rPr>
              <a:t> </a:t>
            </a:r>
            <a:endParaRPr lang="en-US" sz="1200" dirty="0">
              <a:solidFill>
                <a:srgbClr val="FF0000"/>
              </a:solidFill>
              <a:latin typeface="Aharoni" pitchFamily="2" charset="-79"/>
              <a:cs typeface="Aharoni" pitchFamily="2" charset="-79"/>
            </a:endParaRPr>
          </a:p>
          <a:p>
            <a:pPr algn="r" eaLnBrk="1" fontAlgn="auto" hangingPunct="1">
              <a:spcBef>
                <a:spcPts val="0"/>
              </a:spcBef>
              <a:spcAft>
                <a:spcPts val="0"/>
              </a:spcAft>
              <a:defRPr/>
            </a:pPr>
            <a:r>
              <a:rPr lang="ar-OM" sz="3200" dirty="0">
                <a:solidFill>
                  <a:srgbClr val="FF0000"/>
                </a:solidFill>
                <a:latin typeface="Aharoni" pitchFamily="2" charset="-79"/>
                <a:cs typeface="Aharoni" pitchFamily="2" charset="-79"/>
              </a:rPr>
              <a:t>عزز الايجابيات</a:t>
            </a:r>
            <a:endParaRPr lang="en-US" sz="3200" dirty="0">
              <a:solidFill>
                <a:srgbClr val="FF0000"/>
              </a:solidFill>
              <a:latin typeface="Aharoni" pitchFamily="2" charset="-79"/>
              <a:cs typeface="Aharoni" pitchFamily="2" charset="-79"/>
            </a:endParaRPr>
          </a:p>
          <a:p>
            <a:pPr algn="r" eaLnBrk="1" fontAlgn="auto" hangingPunct="1">
              <a:spcBef>
                <a:spcPts val="0"/>
              </a:spcBef>
              <a:spcAft>
                <a:spcPts val="0"/>
              </a:spcAft>
              <a:defRPr/>
            </a:pPr>
            <a:r>
              <a:rPr lang="ar-OM" sz="1600" i="1" dirty="0">
                <a:latin typeface="+mn-lt"/>
                <a:cs typeface="+mn-cs"/>
              </a:rPr>
              <a:t>اعطي انطباعاتك الايجابيه للممارسات الجيده</a:t>
            </a:r>
          </a:p>
          <a:p>
            <a:pPr algn="r" eaLnBrk="1" fontAlgn="auto" hangingPunct="1">
              <a:spcBef>
                <a:spcPts val="0"/>
              </a:spcBef>
              <a:spcAft>
                <a:spcPts val="0"/>
              </a:spcAft>
              <a:defRPr/>
            </a:pPr>
            <a:r>
              <a:rPr lang="ar-OM" sz="1600" i="1" dirty="0">
                <a:latin typeface="+mn-lt"/>
                <a:cs typeface="+mn-cs"/>
              </a:rPr>
              <a:t>لا تركز في السلبيات فقط</a:t>
            </a:r>
          </a:p>
          <a:p>
            <a:pPr eaLnBrk="1" fontAlgn="auto" hangingPunct="1">
              <a:spcBef>
                <a:spcPts val="0"/>
              </a:spcBef>
              <a:spcAft>
                <a:spcPts val="0"/>
              </a:spcAft>
              <a:defRPr/>
            </a:pPr>
            <a:endParaRPr lang="en-US" sz="1200" dirty="0">
              <a:latin typeface="+mn-lt"/>
              <a:cs typeface="+mn-cs"/>
            </a:endParaRPr>
          </a:p>
          <a:p>
            <a:pPr algn="r" eaLnBrk="1" fontAlgn="auto" hangingPunct="1">
              <a:spcBef>
                <a:spcPts val="0"/>
              </a:spcBef>
              <a:spcAft>
                <a:spcPts val="0"/>
              </a:spcAft>
              <a:defRPr/>
            </a:pPr>
            <a:r>
              <a:rPr lang="ar-OM" sz="3200" dirty="0">
                <a:solidFill>
                  <a:srgbClr val="FF0000"/>
                </a:solidFill>
                <a:latin typeface="Aharoni" pitchFamily="2" charset="-79"/>
                <a:cs typeface="Aharoni" pitchFamily="2" charset="-79"/>
              </a:rPr>
              <a:t>عبّر عن ما يقلقك</a:t>
            </a:r>
            <a:endParaRPr lang="en-US" sz="3200" dirty="0">
              <a:solidFill>
                <a:srgbClr val="FF0000"/>
              </a:solidFill>
              <a:latin typeface="Aharoni" pitchFamily="2" charset="-79"/>
              <a:cs typeface="Aharoni" pitchFamily="2" charset="-79"/>
            </a:endParaRPr>
          </a:p>
          <a:p>
            <a:pPr algn="r" eaLnBrk="1" fontAlgn="auto" hangingPunct="1">
              <a:spcBef>
                <a:spcPts val="0"/>
              </a:spcBef>
              <a:spcAft>
                <a:spcPts val="0"/>
              </a:spcAft>
              <a:defRPr/>
            </a:pPr>
            <a:r>
              <a:rPr lang="ar-OM" sz="1600" i="1" dirty="0">
                <a:latin typeface="+mn-lt"/>
                <a:cs typeface="+mn-cs"/>
              </a:rPr>
              <a:t>بيّن مدى اهتمامك </a:t>
            </a:r>
            <a:endParaRPr lang="en-US" sz="1600" dirty="0">
              <a:solidFill>
                <a:schemeClr val="tx1">
                  <a:lumMod val="85000"/>
                  <a:lumOff val="15000"/>
                </a:schemeClr>
              </a:solidFill>
              <a:latin typeface="+mn-lt"/>
              <a:cs typeface="Aharoni" pitchFamily="2" charset="-79"/>
            </a:endParaRPr>
          </a:p>
        </p:txBody>
      </p:sp>
      <p:sp>
        <p:nvSpPr>
          <p:cNvPr id="7" name="Slide Number Placeholder 4"/>
          <p:cNvSpPr>
            <a:spLocks noGrp="1"/>
          </p:cNvSpPr>
          <p:nvPr>
            <p:ph type="sldNum" sz="quarter" idx="12"/>
          </p:nvPr>
        </p:nvSpPr>
        <p:spPr bwMode="auto">
          <a:xfrm>
            <a:off x="9382200" y="6492875"/>
            <a:ext cx="457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9D134EA-2D1A-438E-AB19-F02D28EB150E}" type="slidenum">
              <a:rPr lang="en-US" altLang="en-US" sz="1400" smtClean="0">
                <a:latin typeface="Calibri" panose="020F0502020204030204" pitchFamily="34" charset="0"/>
              </a:rPr>
              <a:pPr/>
              <a:t>10</a:t>
            </a:fld>
            <a:endParaRPr lang="en-US" altLang="en-US" sz="1400" smtClean="0">
              <a:latin typeface="Calibri" panose="020F0502020204030204" pitchFamily="34" charset="0"/>
            </a:endParaRPr>
          </a:p>
        </p:txBody>
      </p:sp>
    </p:spTree>
    <p:extLst>
      <p:ext uri="{BB962C8B-B14F-4D97-AF65-F5344CB8AC3E}">
        <p14:creationId xmlns:p14="http://schemas.microsoft.com/office/powerpoint/2010/main" val="1029556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376" y="0"/>
            <a:ext cx="11712624" cy="587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201010" y="1433513"/>
            <a:ext cx="4505090" cy="3170099"/>
          </a:xfrm>
          <a:prstGeom prst="rect">
            <a:avLst/>
          </a:prstGeom>
          <a:noFill/>
        </p:spPr>
        <p:txBody>
          <a:bodyPr wrap="square">
            <a:spAutoFit/>
          </a:bodyPr>
          <a:lstStyle/>
          <a:p>
            <a:pPr eaLnBrk="1" fontAlgn="auto" hangingPunct="1">
              <a:spcBef>
                <a:spcPts val="0"/>
              </a:spcBef>
              <a:spcAft>
                <a:spcPts val="0"/>
              </a:spcAft>
              <a:defRPr/>
            </a:pPr>
            <a:r>
              <a:rPr lang="en-US" sz="4000" b="1" spc="-150" dirty="0">
                <a:solidFill>
                  <a:srgbClr val="00B050"/>
                </a:solidFill>
              </a:rPr>
              <a:t>Congratulations! </a:t>
            </a:r>
          </a:p>
          <a:p>
            <a:pPr eaLnBrk="1" fontAlgn="auto" hangingPunct="1">
              <a:spcBef>
                <a:spcPts val="0"/>
              </a:spcBef>
              <a:spcAft>
                <a:spcPts val="0"/>
              </a:spcAft>
              <a:defRPr/>
            </a:pPr>
            <a:endParaRPr lang="en-US" sz="4000" b="1" spc="-150" dirty="0">
              <a:solidFill>
                <a:srgbClr val="4C4B4E"/>
              </a:solidFill>
            </a:endParaRPr>
          </a:p>
          <a:p>
            <a:pPr eaLnBrk="1" fontAlgn="auto" hangingPunct="1">
              <a:spcBef>
                <a:spcPts val="0"/>
              </a:spcBef>
              <a:spcAft>
                <a:spcPts val="0"/>
              </a:spcAft>
              <a:defRPr/>
            </a:pPr>
            <a:r>
              <a:rPr lang="en-US" sz="4000" b="1" spc="-150" dirty="0">
                <a:solidFill>
                  <a:srgbClr val="4C4B4E"/>
                </a:solidFill>
              </a:rPr>
              <a:t>You have completed the BBS Frontline Crew Training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663953" y="1433513"/>
            <a:ext cx="5816848" cy="3785652"/>
          </a:xfrm>
          <a:prstGeom prst="rect">
            <a:avLst/>
          </a:prstGeom>
          <a:noFill/>
        </p:spPr>
        <p:txBody>
          <a:bodyPr wrap="square">
            <a:spAutoFit/>
          </a:bodyPr>
          <a:lstStyle/>
          <a:p>
            <a:pPr algn="r" eaLnBrk="1" fontAlgn="auto" hangingPunct="1">
              <a:spcBef>
                <a:spcPts val="0"/>
              </a:spcBef>
              <a:spcAft>
                <a:spcPts val="0"/>
              </a:spcAft>
              <a:defRPr/>
            </a:pPr>
            <a:r>
              <a:rPr lang="en-US" sz="4800" b="1" spc="-150" dirty="0">
                <a:solidFill>
                  <a:srgbClr val="F7921E"/>
                </a:solidFill>
              </a:rPr>
              <a:t> </a:t>
            </a:r>
          </a:p>
          <a:p>
            <a:pPr algn="r" eaLnBrk="1" fontAlgn="auto" hangingPunct="1">
              <a:spcBef>
                <a:spcPts val="0"/>
              </a:spcBef>
              <a:spcAft>
                <a:spcPts val="0"/>
              </a:spcAft>
              <a:defRPr/>
            </a:pPr>
            <a:r>
              <a:rPr lang="ar-OM" sz="4800" b="1" spc="-150" dirty="0">
                <a:solidFill>
                  <a:schemeClr val="accent6"/>
                </a:solidFill>
              </a:rPr>
              <a:t>تهانينا</a:t>
            </a:r>
            <a:r>
              <a:rPr lang="ar-OM" sz="4800" b="1" spc="-150" dirty="0" smtClean="0">
                <a:solidFill>
                  <a:schemeClr val="accent6"/>
                </a:solidFill>
              </a:rPr>
              <a:t>!</a:t>
            </a:r>
          </a:p>
          <a:p>
            <a:pPr algn="r" eaLnBrk="1" fontAlgn="auto" hangingPunct="1">
              <a:spcBef>
                <a:spcPts val="0"/>
              </a:spcBef>
              <a:spcAft>
                <a:spcPts val="0"/>
              </a:spcAft>
              <a:defRPr/>
            </a:pPr>
            <a:endParaRPr lang="ar-OM" sz="4800" b="1" spc="-150" dirty="0">
              <a:solidFill>
                <a:srgbClr val="F7921E"/>
              </a:solidFill>
            </a:endParaRPr>
          </a:p>
          <a:p>
            <a:pPr algn="r">
              <a:defRPr/>
            </a:pPr>
            <a:r>
              <a:rPr lang="ar-OM" sz="4800" b="1" dirty="0">
                <a:solidFill>
                  <a:schemeClr val="tx1">
                    <a:lumMod val="65000"/>
                    <a:lumOff val="35000"/>
                  </a:schemeClr>
                </a:solidFill>
              </a:rPr>
              <a:t> لقد </a:t>
            </a:r>
            <a:r>
              <a:rPr lang="ar-OM" sz="4800" b="1" dirty="0" smtClean="0">
                <a:solidFill>
                  <a:schemeClr val="tx1">
                    <a:lumMod val="65000"/>
                    <a:lumOff val="35000"/>
                  </a:schemeClr>
                </a:solidFill>
              </a:rPr>
              <a:t>أكملت دورة  </a:t>
            </a:r>
            <a:endParaRPr lang="ar-OM" sz="4800" b="1" dirty="0">
              <a:solidFill>
                <a:schemeClr val="tx1">
                  <a:lumMod val="65000"/>
                  <a:lumOff val="35000"/>
                </a:schemeClr>
              </a:solidFill>
            </a:endParaRPr>
          </a:p>
          <a:p>
            <a:pPr algn="r">
              <a:defRPr/>
            </a:pPr>
            <a:r>
              <a:rPr lang="ar-OM" sz="4800" b="1" dirty="0" smtClean="0">
                <a:solidFill>
                  <a:schemeClr val="tx1">
                    <a:lumMod val="65000"/>
                    <a:lumOff val="35000"/>
                  </a:schemeClr>
                </a:solidFill>
              </a:rPr>
              <a:t>اهتمام "تدريب طاقم العمل "</a:t>
            </a:r>
            <a:endParaRPr lang="en-US" sz="4800" b="1" dirty="0">
              <a:solidFill>
                <a:schemeClr val="tx1">
                  <a:lumMod val="65000"/>
                  <a:lumOff val="35000"/>
                </a:schemeClr>
              </a:solidFill>
            </a:endParaRPr>
          </a:p>
        </p:txBody>
      </p:sp>
    </p:spTree>
    <p:extLst>
      <p:ext uri="{BB962C8B-B14F-4D97-AF65-F5344CB8AC3E}">
        <p14:creationId xmlns:p14="http://schemas.microsoft.com/office/powerpoint/2010/main" val="392856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7800" y="2670175"/>
            <a:ext cx="7812088" cy="1878013"/>
          </a:xfrm>
          <a:prstGeom prst="rect">
            <a:avLst/>
          </a:prstGeom>
          <a:noFill/>
        </p:spPr>
        <p:txBody>
          <a:bodyPr>
            <a:spAutoFit/>
          </a:bodyPr>
          <a:lstStyle/>
          <a:p>
            <a:pPr algn="r" rtl="1" eaLnBrk="1" fontAlgn="auto" hangingPunct="1">
              <a:spcBef>
                <a:spcPts val="0"/>
              </a:spcBef>
              <a:spcAft>
                <a:spcPts val="0"/>
              </a:spcAft>
              <a:buFont typeface="Wingdings" pitchFamily="2" charset="2"/>
              <a:buChar char="v"/>
              <a:defRPr/>
            </a:pPr>
            <a:r>
              <a:rPr lang="ar-OM" sz="3600" dirty="0"/>
              <a:t>لماذا نحن هنا (ما الهدف من التدريب)</a:t>
            </a:r>
            <a:r>
              <a:rPr lang="en-US" sz="3600" dirty="0"/>
              <a:t> </a:t>
            </a:r>
            <a:endParaRPr lang="en-US" sz="3200" b="1" dirty="0">
              <a:solidFill>
                <a:schemeClr val="tx1">
                  <a:lumMod val="65000"/>
                  <a:lumOff val="35000"/>
                </a:schemeClr>
              </a:solidFill>
            </a:endParaRPr>
          </a:p>
          <a:p>
            <a:pPr algn="r" rtl="1" eaLnBrk="1" fontAlgn="auto" hangingPunct="1">
              <a:spcBef>
                <a:spcPts val="0"/>
              </a:spcBef>
              <a:spcAft>
                <a:spcPts val="0"/>
              </a:spcAft>
              <a:buFont typeface="Wingdings" pitchFamily="2" charset="2"/>
              <a:buChar char="v"/>
              <a:defRPr/>
            </a:pPr>
            <a:r>
              <a:rPr lang="en-US" sz="3600" dirty="0"/>
              <a:t>STOP</a:t>
            </a:r>
            <a:r>
              <a:rPr lang="ar-OM" sz="4000" dirty="0"/>
              <a:t> </a:t>
            </a:r>
            <a:r>
              <a:rPr lang="ar-OM" sz="3600" dirty="0"/>
              <a:t>لماذا التغيير من</a:t>
            </a:r>
            <a:r>
              <a:rPr lang="en-US" sz="3600" dirty="0"/>
              <a:t> </a:t>
            </a:r>
            <a:endParaRPr lang="ar-OM" sz="3600" b="1" dirty="0">
              <a:solidFill>
                <a:schemeClr val="tx1">
                  <a:lumMod val="65000"/>
                  <a:lumOff val="35000"/>
                </a:schemeClr>
              </a:solidFill>
            </a:endParaRPr>
          </a:p>
          <a:p>
            <a:pPr marL="457200" indent="-457200" algn="r" rtl="1" eaLnBrk="1" fontAlgn="auto" hangingPunct="1">
              <a:spcBef>
                <a:spcPts val="0"/>
              </a:spcBef>
              <a:spcAft>
                <a:spcPts val="0"/>
              </a:spcAft>
              <a:buFont typeface="Wingdings" pitchFamily="2" charset="2"/>
              <a:buChar char="v"/>
              <a:defRPr/>
            </a:pPr>
            <a:r>
              <a:rPr lang="en-US" sz="3600" dirty="0"/>
              <a:t> </a:t>
            </a:r>
            <a:r>
              <a:rPr lang="ar-OM" sz="3600" dirty="0"/>
              <a:t>الفترة التجريبية لاهتمام</a:t>
            </a:r>
            <a:endParaRPr lang="en-US" sz="3600" dirty="0"/>
          </a:p>
        </p:txBody>
      </p:sp>
      <p:sp>
        <p:nvSpPr>
          <p:cNvPr id="8" name="Rectangle 7"/>
          <p:cNvSpPr/>
          <p:nvPr/>
        </p:nvSpPr>
        <p:spPr>
          <a:xfrm>
            <a:off x="8688288" y="46161"/>
            <a:ext cx="2668687" cy="757237"/>
          </a:xfrm>
          <a:prstGeom prst="rect">
            <a:avLst/>
          </a:prstGeom>
          <a:solidFill>
            <a:srgbClr val="F792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TextBox 8"/>
          <p:cNvSpPr txBox="1"/>
          <p:nvPr/>
        </p:nvSpPr>
        <p:spPr>
          <a:xfrm>
            <a:off x="8594170" y="95373"/>
            <a:ext cx="3235226" cy="708025"/>
          </a:xfrm>
          <a:prstGeom prst="rect">
            <a:avLst/>
          </a:prstGeom>
          <a:noFill/>
        </p:spPr>
        <p:txBody>
          <a:bodyPr wrap="square">
            <a:spAutoFit/>
          </a:bodyPr>
          <a:lstStyle/>
          <a:p>
            <a:pPr algn="ctr" eaLnBrk="1" fontAlgn="auto" hangingPunct="1">
              <a:spcBef>
                <a:spcPts val="0"/>
              </a:spcBef>
              <a:spcAft>
                <a:spcPts val="0"/>
              </a:spcAft>
              <a:defRPr/>
            </a:pPr>
            <a:r>
              <a:rPr lang="ar-OM" sz="4000" dirty="0"/>
              <a:t>المقدمة</a:t>
            </a:r>
            <a:r>
              <a:rPr lang="en-US" sz="4000" b="1" spc="-150" dirty="0">
                <a:solidFill>
                  <a:srgbClr val="4C4B4E"/>
                </a:solidFill>
              </a:rPr>
              <a:t> </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6238" y="1800225"/>
            <a:ext cx="3848100"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3875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320136" y="129209"/>
            <a:ext cx="4684911" cy="757237"/>
          </a:xfrm>
          <a:prstGeom prst="rect">
            <a:avLst/>
          </a:prstGeom>
          <a:solidFill>
            <a:srgbClr val="F792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extBox 5"/>
          <p:cNvSpPr txBox="1">
            <a:spLocks noChangeArrowheads="1"/>
          </p:cNvSpPr>
          <p:nvPr/>
        </p:nvSpPr>
        <p:spPr bwMode="auto">
          <a:xfrm>
            <a:off x="3935760" y="240333"/>
            <a:ext cx="11582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ctr" eaLnBrk="1" hangingPunct="1">
              <a:lnSpc>
                <a:spcPct val="100000"/>
              </a:lnSpc>
              <a:spcBef>
                <a:spcPct val="0"/>
              </a:spcBef>
              <a:buSzTx/>
              <a:buFontTx/>
              <a:buNone/>
            </a:pPr>
            <a:r>
              <a:rPr lang="ar-OM" altLang="en-US" sz="3600" b="1" dirty="0">
                <a:solidFill>
                  <a:schemeClr val="tx1"/>
                </a:solidFill>
                <a:latin typeface="Arial" panose="020B0604020202020204" pitchFamily="34" charset="0"/>
              </a:rPr>
              <a:t>السلامة القائمة على السلوك؟ </a:t>
            </a:r>
            <a:endParaRPr lang="en-US" altLang="en-US" sz="3600" b="1" dirty="0">
              <a:solidFill>
                <a:schemeClr val="tx1"/>
              </a:solidFill>
              <a:latin typeface="Arial" panose="020B0604020202020204" pitchFamily="34" charset="0"/>
            </a:endParaRPr>
          </a:p>
        </p:txBody>
      </p:sp>
      <p:sp>
        <p:nvSpPr>
          <p:cNvPr id="9" name="TextBox 8"/>
          <p:cNvSpPr txBox="1"/>
          <p:nvPr/>
        </p:nvSpPr>
        <p:spPr>
          <a:xfrm>
            <a:off x="508000" y="1143000"/>
            <a:ext cx="11379200" cy="2862263"/>
          </a:xfrm>
          <a:prstGeom prst="rect">
            <a:avLst/>
          </a:prstGeom>
          <a:noFill/>
        </p:spPr>
        <p:txBody>
          <a:bodyPr>
            <a:spAutoFit/>
          </a:bodyPr>
          <a:lstStyle/>
          <a:p>
            <a:pPr marL="342900" indent="-342900" algn="ctr" eaLnBrk="1" fontAlgn="auto" hangingPunct="1">
              <a:spcBef>
                <a:spcPts val="0"/>
              </a:spcBef>
              <a:spcAft>
                <a:spcPts val="0"/>
              </a:spcAft>
              <a:defRPr/>
            </a:pPr>
            <a:r>
              <a:rPr lang="en-US" sz="2400" dirty="0"/>
              <a:t>  </a:t>
            </a:r>
          </a:p>
          <a:p>
            <a:pPr marL="342900" indent="-342900" algn="ctr" eaLnBrk="1" fontAlgn="auto" hangingPunct="1">
              <a:spcBef>
                <a:spcPts val="0"/>
              </a:spcBef>
              <a:spcAft>
                <a:spcPts val="0"/>
              </a:spcAft>
              <a:defRPr/>
            </a:pPr>
            <a:r>
              <a:rPr lang="ar-OM" sz="2400" b="1" dirty="0">
                <a:solidFill>
                  <a:schemeClr val="accent2">
                    <a:lumMod val="75000"/>
                  </a:schemeClr>
                </a:solidFill>
                <a:latin typeface="Arial" charset="0"/>
                <a:cs typeface="Arial" charset="0"/>
              </a:rPr>
              <a:t>ما هي السلامة القائمة على السلوك؟</a:t>
            </a:r>
            <a:r>
              <a:rPr lang="ar-OM" sz="2400" dirty="0"/>
              <a:t> </a:t>
            </a:r>
            <a:endParaRPr lang="en-US" sz="2400" dirty="0"/>
          </a:p>
          <a:p>
            <a:pPr marL="342900" indent="-342900" algn="ctr" eaLnBrk="1" fontAlgn="auto" hangingPunct="1">
              <a:spcBef>
                <a:spcPts val="0"/>
              </a:spcBef>
              <a:spcAft>
                <a:spcPts val="0"/>
              </a:spcAft>
              <a:defRPr/>
            </a:pPr>
            <a:r>
              <a:rPr lang="en-US" sz="2400" b="1" dirty="0">
                <a:solidFill>
                  <a:schemeClr val="accent2">
                    <a:lumMod val="75000"/>
                  </a:schemeClr>
                </a:solidFill>
                <a:latin typeface="Arial" charset="0"/>
                <a:cs typeface="Arial" charset="0"/>
              </a:rPr>
              <a:t>(BBS system)</a:t>
            </a:r>
          </a:p>
          <a:p>
            <a:pPr marL="342900" indent="-342900" algn="ctr" eaLnBrk="1" fontAlgn="auto" hangingPunct="1">
              <a:spcBef>
                <a:spcPts val="0"/>
              </a:spcBef>
              <a:spcAft>
                <a:spcPts val="0"/>
              </a:spcAft>
              <a:defRPr/>
            </a:pPr>
            <a:endParaRPr lang="en-US" sz="2400" dirty="0"/>
          </a:p>
          <a:p>
            <a:pPr marL="342900" indent="-342900" algn="r" rtl="1" eaLnBrk="1" fontAlgn="auto" hangingPunct="1">
              <a:spcBef>
                <a:spcPts val="0"/>
              </a:spcBef>
              <a:spcAft>
                <a:spcPts val="0"/>
              </a:spcAft>
              <a:buFont typeface="+mj-lt"/>
              <a:buAutoNum type="arabicPeriod"/>
              <a:defRPr/>
            </a:pPr>
            <a:r>
              <a:rPr lang="ar-OM" sz="2800" dirty="0"/>
              <a:t>عملية الملاحظة (طريقة لفهم لماذا يتصرف الناس بالطريقة التي يتصرفون بها)</a:t>
            </a:r>
            <a:endParaRPr lang="en-US" sz="2800" dirty="0">
              <a:solidFill>
                <a:schemeClr val="tx1">
                  <a:lumMod val="65000"/>
                  <a:lumOff val="35000"/>
                </a:schemeClr>
              </a:solidFill>
              <a:latin typeface="Arial" charset="0"/>
              <a:cs typeface="Arial" charset="0"/>
            </a:endParaRPr>
          </a:p>
          <a:p>
            <a:pPr marL="342900" indent="-342900" algn="r" rtl="1" eaLnBrk="1" fontAlgn="auto" hangingPunct="1">
              <a:spcBef>
                <a:spcPts val="0"/>
              </a:spcBef>
              <a:spcAft>
                <a:spcPts val="0"/>
              </a:spcAft>
              <a:buFont typeface="+mj-lt"/>
              <a:buAutoNum type="arabicPeriod"/>
              <a:defRPr/>
            </a:pPr>
            <a:r>
              <a:rPr lang="ar-OM" sz="2800" dirty="0"/>
              <a:t>الطريقة التي نؤدي بها الأشياء هنا (في بيئة العمل)</a:t>
            </a:r>
            <a:endParaRPr lang="ar-OM" sz="2800" dirty="0">
              <a:solidFill>
                <a:schemeClr val="tx1">
                  <a:lumMod val="65000"/>
                  <a:lumOff val="35000"/>
                </a:schemeClr>
              </a:solidFill>
              <a:latin typeface="Arial" charset="0"/>
              <a:cs typeface="Arial" charset="0"/>
            </a:endParaRPr>
          </a:p>
          <a:p>
            <a:pPr marL="342900" indent="-342900" algn="r" rtl="1" eaLnBrk="1" fontAlgn="auto" hangingPunct="1">
              <a:spcBef>
                <a:spcPts val="0"/>
              </a:spcBef>
              <a:spcAft>
                <a:spcPts val="0"/>
              </a:spcAft>
              <a:buFont typeface="+mj-lt"/>
              <a:buAutoNum type="arabicPeriod"/>
              <a:defRPr/>
            </a:pPr>
            <a:r>
              <a:rPr lang="ar-OM" sz="2800" dirty="0"/>
              <a:t>أداة لجمع البيانات لدراسة جودة نظام إدارة السلامة في الشركة</a:t>
            </a:r>
            <a:r>
              <a:rPr lang="en-US" sz="2000" dirty="0">
                <a:solidFill>
                  <a:schemeClr val="tx1">
                    <a:lumMod val="65000"/>
                    <a:lumOff val="35000"/>
                  </a:schemeClr>
                </a:solidFill>
                <a:latin typeface="Arial" charset="0"/>
                <a:cs typeface="Arial" charset="0"/>
              </a:rPr>
              <a:t> </a:t>
            </a:r>
          </a:p>
        </p:txBody>
      </p:sp>
    </p:spTree>
    <p:extLst>
      <p:ext uri="{BB962C8B-B14F-4D97-AF65-F5344CB8AC3E}">
        <p14:creationId xmlns:p14="http://schemas.microsoft.com/office/powerpoint/2010/main" val="3534206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6744072" y="68193"/>
            <a:ext cx="4828927" cy="757237"/>
          </a:xfrm>
          <a:prstGeom prst="rect">
            <a:avLst/>
          </a:prstGeom>
          <a:solidFill>
            <a:srgbClr val="F792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dirty="0"/>
          </a:p>
        </p:txBody>
      </p:sp>
      <p:grpSp>
        <p:nvGrpSpPr>
          <p:cNvPr id="27" name="Group 26">
            <a:extLst>
              <a:ext uri="{FF2B5EF4-FFF2-40B4-BE49-F238E27FC236}">
                <a16:creationId xmlns:a16="http://schemas.microsoft.com/office/drawing/2014/main" id="{7B7C52AE-959A-4D8F-B2AF-263945A5CE4A}"/>
              </a:ext>
            </a:extLst>
          </p:cNvPr>
          <p:cNvGrpSpPr/>
          <p:nvPr/>
        </p:nvGrpSpPr>
        <p:grpSpPr>
          <a:xfrm>
            <a:off x="3027102" y="1421106"/>
            <a:ext cx="3206941" cy="3109956"/>
            <a:chOff x="4197350" y="2286601"/>
            <a:chExt cx="3783013" cy="3556000"/>
          </a:xfrm>
          <a:effectLst>
            <a:outerShdw blurRad="469900" dist="38100" dir="2700000" algn="tl" rotWithShape="0">
              <a:prstClr val="black">
                <a:alpha val="26000"/>
              </a:prstClr>
            </a:outerShdw>
          </a:effectLst>
        </p:grpSpPr>
        <p:grpSp>
          <p:nvGrpSpPr>
            <p:cNvPr id="28" name="Group 27">
              <a:extLst>
                <a:ext uri="{FF2B5EF4-FFF2-40B4-BE49-F238E27FC236}">
                  <a16:creationId xmlns:a16="http://schemas.microsoft.com/office/drawing/2014/main" id="{E6EBC6FE-BAF9-4D35-AD80-407E7043047F}"/>
                </a:ext>
              </a:extLst>
            </p:cNvPr>
            <p:cNvGrpSpPr>
              <a:grpSpLocks noChangeAspect="1"/>
            </p:cNvGrpSpPr>
            <p:nvPr/>
          </p:nvGrpSpPr>
          <p:grpSpPr bwMode="auto">
            <a:xfrm>
              <a:off x="4197350" y="2286601"/>
              <a:ext cx="3783013" cy="3556000"/>
              <a:chOff x="2644" y="1040"/>
              <a:chExt cx="2383" cy="2240"/>
            </a:xfrm>
          </p:grpSpPr>
          <p:sp>
            <p:nvSpPr>
              <p:cNvPr id="30" name="Freeform 5">
                <a:extLst>
                  <a:ext uri="{FF2B5EF4-FFF2-40B4-BE49-F238E27FC236}">
                    <a16:creationId xmlns:a16="http://schemas.microsoft.com/office/drawing/2014/main" id="{519E895E-D00E-4C0C-B921-952329D8DA68}"/>
                  </a:ext>
                </a:extLst>
              </p:cNvPr>
              <p:cNvSpPr>
                <a:spLocks/>
              </p:cNvSpPr>
              <p:nvPr/>
            </p:nvSpPr>
            <p:spPr bwMode="auto">
              <a:xfrm>
                <a:off x="3835" y="1040"/>
                <a:ext cx="1192" cy="1392"/>
              </a:xfrm>
              <a:custGeom>
                <a:avLst/>
                <a:gdLst>
                  <a:gd name="T0" fmla="*/ 230 w 573"/>
                  <a:gd name="T1" fmla="*/ 0 h 670"/>
                  <a:gd name="T2" fmla="*/ 0 w 573"/>
                  <a:gd name="T3" fmla="*/ 89 h 670"/>
                  <a:gd name="T4" fmla="*/ 113 w 573"/>
                  <a:gd name="T5" fmla="*/ 343 h 670"/>
                  <a:gd name="T6" fmla="*/ 106 w 573"/>
                  <a:gd name="T7" fmla="*/ 414 h 670"/>
                  <a:gd name="T8" fmla="*/ 336 w 573"/>
                  <a:gd name="T9" fmla="*/ 670 h 670"/>
                  <a:gd name="T10" fmla="*/ 573 w 573"/>
                  <a:gd name="T11" fmla="*/ 343 h 670"/>
                  <a:gd name="T12" fmla="*/ 230 w 573"/>
                  <a:gd name="T13" fmla="*/ 0 h 670"/>
                </a:gdLst>
                <a:ahLst/>
                <a:cxnLst>
                  <a:cxn ang="0">
                    <a:pos x="T0" y="T1"/>
                  </a:cxn>
                  <a:cxn ang="0">
                    <a:pos x="T2" y="T3"/>
                  </a:cxn>
                  <a:cxn ang="0">
                    <a:pos x="T4" y="T5"/>
                  </a:cxn>
                  <a:cxn ang="0">
                    <a:pos x="T6" y="T7"/>
                  </a:cxn>
                  <a:cxn ang="0">
                    <a:pos x="T8" y="T9"/>
                  </a:cxn>
                  <a:cxn ang="0">
                    <a:pos x="T10" y="T11"/>
                  </a:cxn>
                  <a:cxn ang="0">
                    <a:pos x="T12" y="T13"/>
                  </a:cxn>
                </a:cxnLst>
                <a:rect l="0" t="0" r="r" b="b"/>
                <a:pathLst>
                  <a:path w="573" h="670">
                    <a:moveTo>
                      <a:pt x="230" y="0"/>
                    </a:moveTo>
                    <a:cubicBezTo>
                      <a:pt x="141" y="0"/>
                      <a:pt x="61" y="34"/>
                      <a:pt x="0" y="89"/>
                    </a:cubicBezTo>
                    <a:cubicBezTo>
                      <a:pt x="69" y="151"/>
                      <a:pt x="113" y="242"/>
                      <a:pt x="113" y="343"/>
                    </a:cubicBezTo>
                    <a:cubicBezTo>
                      <a:pt x="113" y="368"/>
                      <a:pt x="110" y="391"/>
                      <a:pt x="106" y="414"/>
                    </a:cubicBezTo>
                    <a:cubicBezTo>
                      <a:pt x="222" y="452"/>
                      <a:pt x="310" y="549"/>
                      <a:pt x="336" y="670"/>
                    </a:cubicBezTo>
                    <a:cubicBezTo>
                      <a:pt x="474" y="625"/>
                      <a:pt x="573" y="496"/>
                      <a:pt x="573" y="343"/>
                    </a:cubicBezTo>
                    <a:cubicBezTo>
                      <a:pt x="573" y="154"/>
                      <a:pt x="419" y="0"/>
                      <a:pt x="230" y="0"/>
                    </a:cubicBezTo>
                  </a:path>
                </a:pathLst>
              </a:custGeom>
              <a:gradFill>
                <a:gsLst>
                  <a:gs pos="1000">
                    <a:srgbClr val="415099"/>
                  </a:gs>
                  <a:gs pos="100000">
                    <a:srgbClr val="8D71B8"/>
                  </a:gs>
                </a:gsLst>
                <a:lin ang="108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pPr algn="r" defTabSz="514350" rtl="1">
                  <a:defRPr/>
                </a:pPr>
                <a:endParaRPr lang="ar-OM" sz="1200">
                  <a:solidFill>
                    <a:prstClr val="black"/>
                  </a:solidFill>
                  <a:latin typeface="Calibri" panose="020F0502020204030204"/>
                </a:endParaRPr>
              </a:p>
            </p:txBody>
          </p:sp>
          <p:sp>
            <p:nvSpPr>
              <p:cNvPr id="31" name="Freeform 6">
                <a:extLst>
                  <a:ext uri="{FF2B5EF4-FFF2-40B4-BE49-F238E27FC236}">
                    <a16:creationId xmlns:a16="http://schemas.microsoft.com/office/drawing/2014/main" id="{CEA300E2-9FCD-4D79-BA43-9DFB3297AADC}"/>
                  </a:ext>
                </a:extLst>
              </p:cNvPr>
              <p:cNvSpPr>
                <a:spLocks/>
              </p:cNvSpPr>
              <p:nvPr/>
            </p:nvSpPr>
            <p:spPr bwMode="auto">
              <a:xfrm>
                <a:off x="2644" y="1040"/>
                <a:ext cx="1194" cy="1392"/>
              </a:xfrm>
              <a:custGeom>
                <a:avLst/>
                <a:gdLst>
                  <a:gd name="T0" fmla="*/ 344 w 574"/>
                  <a:gd name="T1" fmla="*/ 0 h 670"/>
                  <a:gd name="T2" fmla="*/ 0 w 574"/>
                  <a:gd name="T3" fmla="*/ 343 h 670"/>
                  <a:gd name="T4" fmla="*/ 238 w 574"/>
                  <a:gd name="T5" fmla="*/ 670 h 670"/>
                  <a:gd name="T6" fmla="*/ 468 w 574"/>
                  <a:gd name="T7" fmla="*/ 414 h 670"/>
                  <a:gd name="T8" fmla="*/ 461 w 574"/>
                  <a:gd name="T9" fmla="*/ 343 h 670"/>
                  <a:gd name="T10" fmla="*/ 574 w 574"/>
                  <a:gd name="T11" fmla="*/ 89 h 670"/>
                  <a:gd name="T12" fmla="*/ 344 w 574"/>
                  <a:gd name="T13" fmla="*/ 0 h 670"/>
                </a:gdLst>
                <a:ahLst/>
                <a:cxnLst>
                  <a:cxn ang="0">
                    <a:pos x="T0" y="T1"/>
                  </a:cxn>
                  <a:cxn ang="0">
                    <a:pos x="T2" y="T3"/>
                  </a:cxn>
                  <a:cxn ang="0">
                    <a:pos x="T4" y="T5"/>
                  </a:cxn>
                  <a:cxn ang="0">
                    <a:pos x="T6" y="T7"/>
                  </a:cxn>
                  <a:cxn ang="0">
                    <a:pos x="T8" y="T9"/>
                  </a:cxn>
                  <a:cxn ang="0">
                    <a:pos x="T10" y="T11"/>
                  </a:cxn>
                  <a:cxn ang="0">
                    <a:pos x="T12" y="T13"/>
                  </a:cxn>
                </a:cxnLst>
                <a:rect l="0" t="0" r="r" b="b"/>
                <a:pathLst>
                  <a:path w="574" h="670">
                    <a:moveTo>
                      <a:pt x="344" y="0"/>
                    </a:moveTo>
                    <a:cubicBezTo>
                      <a:pt x="154" y="0"/>
                      <a:pt x="0" y="154"/>
                      <a:pt x="0" y="343"/>
                    </a:cubicBezTo>
                    <a:cubicBezTo>
                      <a:pt x="0" y="496"/>
                      <a:pt x="100" y="625"/>
                      <a:pt x="238" y="670"/>
                    </a:cubicBezTo>
                    <a:cubicBezTo>
                      <a:pt x="263" y="549"/>
                      <a:pt x="352" y="452"/>
                      <a:pt x="468" y="414"/>
                    </a:cubicBezTo>
                    <a:cubicBezTo>
                      <a:pt x="463" y="391"/>
                      <a:pt x="461" y="368"/>
                      <a:pt x="461" y="343"/>
                    </a:cubicBezTo>
                    <a:cubicBezTo>
                      <a:pt x="461" y="242"/>
                      <a:pt x="504" y="151"/>
                      <a:pt x="574" y="89"/>
                    </a:cubicBezTo>
                    <a:cubicBezTo>
                      <a:pt x="513" y="34"/>
                      <a:pt x="432" y="0"/>
                      <a:pt x="344" y="0"/>
                    </a:cubicBezTo>
                  </a:path>
                </a:pathLst>
              </a:custGeom>
              <a:gradFill flip="none" rotWithShape="1">
                <a:gsLst>
                  <a:gs pos="0">
                    <a:srgbClr val="DB2021"/>
                  </a:gs>
                  <a:gs pos="100000">
                    <a:srgbClr val="ED741F"/>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pPr algn="r" defTabSz="514350" rtl="1">
                  <a:defRPr/>
                </a:pPr>
                <a:endParaRPr lang="ar-OM" sz="1200">
                  <a:solidFill>
                    <a:prstClr val="black"/>
                  </a:solidFill>
                  <a:latin typeface="Calibri" panose="020F0502020204030204"/>
                </a:endParaRPr>
              </a:p>
            </p:txBody>
          </p:sp>
          <p:sp>
            <p:nvSpPr>
              <p:cNvPr id="32" name="Freeform 7">
                <a:extLst>
                  <a:ext uri="{FF2B5EF4-FFF2-40B4-BE49-F238E27FC236}">
                    <a16:creationId xmlns:a16="http://schemas.microsoft.com/office/drawing/2014/main" id="{17A8B184-B4B1-495A-9A58-76D69C192E0A}"/>
                  </a:ext>
                </a:extLst>
              </p:cNvPr>
              <p:cNvSpPr>
                <a:spLocks/>
              </p:cNvSpPr>
              <p:nvPr/>
            </p:nvSpPr>
            <p:spPr bwMode="auto">
              <a:xfrm>
                <a:off x="3606" y="1219"/>
                <a:ext cx="470" cy="675"/>
              </a:xfrm>
              <a:custGeom>
                <a:avLst/>
                <a:gdLst>
                  <a:gd name="T0" fmla="*/ 113 w 226"/>
                  <a:gd name="T1" fmla="*/ 0 h 325"/>
                  <a:gd name="T2" fmla="*/ 0 w 226"/>
                  <a:gd name="T3" fmla="*/ 254 h 325"/>
                  <a:gd name="T4" fmla="*/ 7 w 226"/>
                  <a:gd name="T5" fmla="*/ 325 h 325"/>
                  <a:gd name="T6" fmla="*/ 113 w 226"/>
                  <a:gd name="T7" fmla="*/ 309 h 325"/>
                  <a:gd name="T8" fmla="*/ 219 w 226"/>
                  <a:gd name="T9" fmla="*/ 325 h 325"/>
                  <a:gd name="T10" fmla="*/ 226 w 226"/>
                  <a:gd name="T11" fmla="*/ 254 h 325"/>
                  <a:gd name="T12" fmla="*/ 113 w 226"/>
                  <a:gd name="T13" fmla="*/ 0 h 325"/>
                </a:gdLst>
                <a:ahLst/>
                <a:cxnLst>
                  <a:cxn ang="0">
                    <a:pos x="T0" y="T1"/>
                  </a:cxn>
                  <a:cxn ang="0">
                    <a:pos x="T2" y="T3"/>
                  </a:cxn>
                  <a:cxn ang="0">
                    <a:pos x="T4" y="T5"/>
                  </a:cxn>
                  <a:cxn ang="0">
                    <a:pos x="T6" y="T7"/>
                  </a:cxn>
                  <a:cxn ang="0">
                    <a:pos x="T8" y="T9"/>
                  </a:cxn>
                  <a:cxn ang="0">
                    <a:pos x="T10" y="T11"/>
                  </a:cxn>
                  <a:cxn ang="0">
                    <a:pos x="T12" y="T13"/>
                  </a:cxn>
                </a:cxnLst>
                <a:rect l="0" t="0" r="r" b="b"/>
                <a:pathLst>
                  <a:path w="226" h="325">
                    <a:moveTo>
                      <a:pt x="113" y="0"/>
                    </a:moveTo>
                    <a:cubicBezTo>
                      <a:pt x="43" y="62"/>
                      <a:pt x="0" y="153"/>
                      <a:pt x="0" y="254"/>
                    </a:cubicBezTo>
                    <a:cubicBezTo>
                      <a:pt x="0" y="279"/>
                      <a:pt x="2" y="302"/>
                      <a:pt x="7" y="325"/>
                    </a:cubicBezTo>
                    <a:cubicBezTo>
                      <a:pt x="40" y="315"/>
                      <a:pt x="76" y="309"/>
                      <a:pt x="113" y="309"/>
                    </a:cubicBezTo>
                    <a:cubicBezTo>
                      <a:pt x="150" y="309"/>
                      <a:pt x="185" y="315"/>
                      <a:pt x="219" y="325"/>
                    </a:cubicBezTo>
                    <a:cubicBezTo>
                      <a:pt x="223" y="302"/>
                      <a:pt x="226" y="279"/>
                      <a:pt x="226" y="254"/>
                    </a:cubicBezTo>
                    <a:cubicBezTo>
                      <a:pt x="226" y="153"/>
                      <a:pt x="182" y="62"/>
                      <a:pt x="113"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pPr algn="r" defTabSz="514350" rtl="1">
                  <a:defRPr/>
                </a:pPr>
                <a:endParaRPr lang="ar-OM" sz="1200">
                  <a:solidFill>
                    <a:prstClr val="black"/>
                  </a:solidFill>
                  <a:latin typeface="Calibri" panose="020F0502020204030204"/>
                </a:endParaRPr>
              </a:p>
            </p:txBody>
          </p:sp>
          <p:sp>
            <p:nvSpPr>
              <p:cNvPr id="33" name="Freeform 8">
                <a:extLst>
                  <a:ext uri="{FF2B5EF4-FFF2-40B4-BE49-F238E27FC236}">
                    <a16:creationId xmlns:a16="http://schemas.microsoft.com/office/drawing/2014/main" id="{03286337-135E-4AAB-9E85-7D5DA49C9E7D}"/>
                  </a:ext>
                </a:extLst>
              </p:cNvPr>
              <p:cNvSpPr>
                <a:spLocks/>
              </p:cNvSpPr>
              <p:nvPr/>
            </p:nvSpPr>
            <p:spPr bwMode="auto">
              <a:xfrm>
                <a:off x="3125" y="2270"/>
                <a:ext cx="1429" cy="1010"/>
              </a:xfrm>
              <a:custGeom>
                <a:avLst/>
                <a:gdLst>
                  <a:gd name="T0" fmla="*/ 344 w 687"/>
                  <a:gd name="T1" fmla="*/ 0 h 486"/>
                  <a:gd name="T2" fmla="*/ 114 w 687"/>
                  <a:gd name="T3" fmla="*/ 89 h 486"/>
                  <a:gd name="T4" fmla="*/ 8 w 687"/>
                  <a:gd name="T5" fmla="*/ 72 h 486"/>
                  <a:gd name="T6" fmla="*/ 0 w 687"/>
                  <a:gd name="T7" fmla="*/ 143 h 486"/>
                  <a:gd name="T8" fmla="*/ 344 w 687"/>
                  <a:gd name="T9" fmla="*/ 486 h 486"/>
                  <a:gd name="T10" fmla="*/ 687 w 687"/>
                  <a:gd name="T11" fmla="*/ 143 h 486"/>
                  <a:gd name="T12" fmla="*/ 680 w 687"/>
                  <a:gd name="T13" fmla="*/ 72 h 486"/>
                  <a:gd name="T14" fmla="*/ 574 w 687"/>
                  <a:gd name="T15" fmla="*/ 89 h 486"/>
                  <a:gd name="T16" fmla="*/ 344 w 687"/>
                  <a:gd name="T17"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7" h="486">
                    <a:moveTo>
                      <a:pt x="344" y="0"/>
                    </a:moveTo>
                    <a:cubicBezTo>
                      <a:pt x="283" y="55"/>
                      <a:pt x="202" y="89"/>
                      <a:pt x="114" y="89"/>
                    </a:cubicBezTo>
                    <a:cubicBezTo>
                      <a:pt x="77" y="89"/>
                      <a:pt x="41" y="83"/>
                      <a:pt x="8" y="72"/>
                    </a:cubicBezTo>
                    <a:cubicBezTo>
                      <a:pt x="3" y="95"/>
                      <a:pt x="0" y="119"/>
                      <a:pt x="0" y="143"/>
                    </a:cubicBezTo>
                    <a:cubicBezTo>
                      <a:pt x="0" y="333"/>
                      <a:pt x="154" y="486"/>
                      <a:pt x="344" y="486"/>
                    </a:cubicBezTo>
                    <a:cubicBezTo>
                      <a:pt x="533" y="486"/>
                      <a:pt x="687" y="333"/>
                      <a:pt x="687" y="143"/>
                    </a:cubicBezTo>
                    <a:cubicBezTo>
                      <a:pt x="687" y="119"/>
                      <a:pt x="685" y="95"/>
                      <a:pt x="680" y="72"/>
                    </a:cubicBezTo>
                    <a:cubicBezTo>
                      <a:pt x="646" y="83"/>
                      <a:pt x="611" y="89"/>
                      <a:pt x="574" y="89"/>
                    </a:cubicBezTo>
                    <a:cubicBezTo>
                      <a:pt x="485" y="89"/>
                      <a:pt x="405" y="55"/>
                      <a:pt x="344" y="0"/>
                    </a:cubicBezTo>
                  </a:path>
                </a:pathLst>
              </a:custGeom>
              <a:gradFill>
                <a:gsLst>
                  <a:gs pos="1000">
                    <a:srgbClr val="8E2279"/>
                  </a:gs>
                  <a:gs pos="100000">
                    <a:srgbClr val="DA4CA3"/>
                  </a:gs>
                </a:gsLst>
                <a:lin ang="4800000" scaled="0"/>
              </a:gra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pPr algn="r" defTabSz="514350" rtl="1">
                  <a:defRPr/>
                </a:pPr>
                <a:endParaRPr lang="ar-OM" sz="1200">
                  <a:solidFill>
                    <a:prstClr val="black"/>
                  </a:solidFill>
                  <a:latin typeface="Calibri" panose="020F0502020204030204"/>
                </a:endParaRPr>
              </a:p>
            </p:txBody>
          </p:sp>
          <p:sp>
            <p:nvSpPr>
              <p:cNvPr id="34" name="Freeform 9">
                <a:extLst>
                  <a:ext uri="{FF2B5EF4-FFF2-40B4-BE49-F238E27FC236}">
                    <a16:creationId xmlns:a16="http://schemas.microsoft.com/office/drawing/2014/main" id="{B69C8DED-9D4A-4A80-BE26-BB470036CD65}"/>
                  </a:ext>
                </a:extLst>
              </p:cNvPr>
              <p:cNvSpPr>
                <a:spLocks/>
              </p:cNvSpPr>
              <p:nvPr/>
            </p:nvSpPr>
            <p:spPr bwMode="auto">
              <a:xfrm>
                <a:off x="3841" y="1894"/>
                <a:ext cx="699" cy="567"/>
              </a:xfrm>
              <a:custGeom>
                <a:avLst/>
                <a:gdLst>
                  <a:gd name="T0" fmla="*/ 106 w 336"/>
                  <a:gd name="T1" fmla="*/ 0 h 273"/>
                  <a:gd name="T2" fmla="*/ 0 w 336"/>
                  <a:gd name="T3" fmla="*/ 184 h 273"/>
                  <a:gd name="T4" fmla="*/ 230 w 336"/>
                  <a:gd name="T5" fmla="*/ 273 h 273"/>
                  <a:gd name="T6" fmla="*/ 336 w 336"/>
                  <a:gd name="T7" fmla="*/ 256 h 273"/>
                  <a:gd name="T8" fmla="*/ 106 w 336"/>
                  <a:gd name="T9" fmla="*/ 0 h 273"/>
                </a:gdLst>
                <a:ahLst/>
                <a:cxnLst>
                  <a:cxn ang="0">
                    <a:pos x="T0" y="T1"/>
                  </a:cxn>
                  <a:cxn ang="0">
                    <a:pos x="T2" y="T3"/>
                  </a:cxn>
                  <a:cxn ang="0">
                    <a:pos x="T4" y="T5"/>
                  </a:cxn>
                  <a:cxn ang="0">
                    <a:pos x="T6" y="T7"/>
                  </a:cxn>
                  <a:cxn ang="0">
                    <a:pos x="T8" y="T9"/>
                  </a:cxn>
                </a:cxnLst>
                <a:rect l="0" t="0" r="r" b="b"/>
                <a:pathLst>
                  <a:path w="336" h="273">
                    <a:moveTo>
                      <a:pt x="106" y="0"/>
                    </a:moveTo>
                    <a:cubicBezTo>
                      <a:pt x="90" y="73"/>
                      <a:pt x="53" y="137"/>
                      <a:pt x="0" y="184"/>
                    </a:cubicBezTo>
                    <a:cubicBezTo>
                      <a:pt x="61" y="239"/>
                      <a:pt x="141" y="273"/>
                      <a:pt x="230" y="273"/>
                    </a:cubicBezTo>
                    <a:cubicBezTo>
                      <a:pt x="267" y="273"/>
                      <a:pt x="302" y="267"/>
                      <a:pt x="336" y="256"/>
                    </a:cubicBezTo>
                    <a:cubicBezTo>
                      <a:pt x="310" y="135"/>
                      <a:pt x="222" y="38"/>
                      <a:pt x="106" y="0"/>
                    </a:cubicBezTo>
                  </a:path>
                </a:pathLst>
              </a:custGeom>
              <a:gradFill>
                <a:gsLst>
                  <a:gs pos="1000">
                    <a:srgbClr val="8E2279"/>
                  </a:gs>
                  <a:gs pos="100000">
                    <a:srgbClr val="DA4CA3"/>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pPr algn="r" defTabSz="514350" rtl="1">
                  <a:defRPr/>
                </a:pPr>
                <a:endParaRPr lang="ar-OM" sz="1200">
                  <a:solidFill>
                    <a:prstClr val="black"/>
                  </a:solidFill>
                  <a:latin typeface="Calibri" panose="020F0502020204030204"/>
                </a:endParaRPr>
              </a:p>
            </p:txBody>
          </p:sp>
          <p:sp>
            <p:nvSpPr>
              <p:cNvPr id="35" name="Freeform 10">
                <a:extLst>
                  <a:ext uri="{FF2B5EF4-FFF2-40B4-BE49-F238E27FC236}">
                    <a16:creationId xmlns:a16="http://schemas.microsoft.com/office/drawing/2014/main" id="{9B65FDD9-EF26-4989-87C0-5C99FAC44AF7}"/>
                  </a:ext>
                </a:extLst>
              </p:cNvPr>
              <p:cNvSpPr>
                <a:spLocks/>
              </p:cNvSpPr>
              <p:nvPr/>
            </p:nvSpPr>
            <p:spPr bwMode="auto">
              <a:xfrm>
                <a:off x="3142" y="1894"/>
                <a:ext cx="699" cy="567"/>
              </a:xfrm>
              <a:custGeom>
                <a:avLst/>
                <a:gdLst>
                  <a:gd name="T0" fmla="*/ 230 w 336"/>
                  <a:gd name="T1" fmla="*/ 0 h 273"/>
                  <a:gd name="T2" fmla="*/ 0 w 336"/>
                  <a:gd name="T3" fmla="*/ 256 h 273"/>
                  <a:gd name="T4" fmla="*/ 106 w 336"/>
                  <a:gd name="T5" fmla="*/ 273 h 273"/>
                  <a:gd name="T6" fmla="*/ 336 w 336"/>
                  <a:gd name="T7" fmla="*/ 184 h 273"/>
                  <a:gd name="T8" fmla="*/ 230 w 336"/>
                  <a:gd name="T9" fmla="*/ 0 h 273"/>
                </a:gdLst>
                <a:ahLst/>
                <a:cxnLst>
                  <a:cxn ang="0">
                    <a:pos x="T0" y="T1"/>
                  </a:cxn>
                  <a:cxn ang="0">
                    <a:pos x="T2" y="T3"/>
                  </a:cxn>
                  <a:cxn ang="0">
                    <a:pos x="T4" y="T5"/>
                  </a:cxn>
                  <a:cxn ang="0">
                    <a:pos x="T6" y="T7"/>
                  </a:cxn>
                  <a:cxn ang="0">
                    <a:pos x="T8" y="T9"/>
                  </a:cxn>
                </a:cxnLst>
                <a:rect l="0" t="0" r="r" b="b"/>
                <a:pathLst>
                  <a:path w="336" h="273">
                    <a:moveTo>
                      <a:pt x="230" y="0"/>
                    </a:moveTo>
                    <a:cubicBezTo>
                      <a:pt x="114" y="38"/>
                      <a:pt x="25" y="135"/>
                      <a:pt x="0" y="256"/>
                    </a:cubicBezTo>
                    <a:cubicBezTo>
                      <a:pt x="33" y="267"/>
                      <a:pt x="69" y="273"/>
                      <a:pt x="106" y="273"/>
                    </a:cubicBezTo>
                    <a:cubicBezTo>
                      <a:pt x="194" y="273"/>
                      <a:pt x="275" y="239"/>
                      <a:pt x="336" y="184"/>
                    </a:cubicBezTo>
                    <a:cubicBezTo>
                      <a:pt x="283" y="137"/>
                      <a:pt x="245" y="73"/>
                      <a:pt x="230" y="0"/>
                    </a:cubicBezTo>
                  </a:path>
                </a:pathLst>
              </a:custGeom>
              <a:gradFill>
                <a:gsLst>
                  <a:gs pos="18000">
                    <a:srgbClr val="DB2021"/>
                  </a:gs>
                  <a:gs pos="100000">
                    <a:srgbClr val="ED741F"/>
                  </a:gs>
                </a:gsLst>
                <a:lin ang="4800000" scaled="0"/>
              </a:gra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pPr algn="r" defTabSz="514350" rtl="1">
                  <a:defRPr/>
                </a:pPr>
                <a:endParaRPr lang="ar-OM" sz="1200">
                  <a:solidFill>
                    <a:prstClr val="black"/>
                  </a:solidFill>
                  <a:latin typeface="Calibri" panose="020F0502020204030204"/>
                </a:endParaRPr>
              </a:p>
            </p:txBody>
          </p:sp>
          <p:sp>
            <p:nvSpPr>
              <p:cNvPr id="36" name="Freeform 11">
                <a:extLst>
                  <a:ext uri="{FF2B5EF4-FFF2-40B4-BE49-F238E27FC236}">
                    <a16:creationId xmlns:a16="http://schemas.microsoft.com/office/drawing/2014/main" id="{24B0AA39-3D6D-4FD9-AEBF-A799EBFBC15C}"/>
                  </a:ext>
                </a:extLst>
              </p:cNvPr>
              <p:cNvSpPr>
                <a:spLocks/>
              </p:cNvSpPr>
              <p:nvPr/>
            </p:nvSpPr>
            <p:spPr bwMode="auto">
              <a:xfrm>
                <a:off x="3621" y="1861"/>
                <a:ext cx="440" cy="415"/>
              </a:xfrm>
              <a:custGeom>
                <a:avLst/>
                <a:gdLst>
                  <a:gd name="T0" fmla="*/ 106 w 212"/>
                  <a:gd name="T1" fmla="*/ 0 h 200"/>
                  <a:gd name="T2" fmla="*/ 0 w 212"/>
                  <a:gd name="T3" fmla="*/ 16 h 200"/>
                  <a:gd name="T4" fmla="*/ 106 w 212"/>
                  <a:gd name="T5" fmla="*/ 200 h 200"/>
                  <a:gd name="T6" fmla="*/ 212 w 212"/>
                  <a:gd name="T7" fmla="*/ 16 h 200"/>
                  <a:gd name="T8" fmla="*/ 106 w 212"/>
                  <a:gd name="T9" fmla="*/ 0 h 200"/>
                </a:gdLst>
                <a:ahLst/>
                <a:cxnLst>
                  <a:cxn ang="0">
                    <a:pos x="T0" y="T1"/>
                  </a:cxn>
                  <a:cxn ang="0">
                    <a:pos x="T2" y="T3"/>
                  </a:cxn>
                  <a:cxn ang="0">
                    <a:pos x="T4" y="T5"/>
                  </a:cxn>
                  <a:cxn ang="0">
                    <a:pos x="T6" y="T7"/>
                  </a:cxn>
                  <a:cxn ang="0">
                    <a:pos x="T8" y="T9"/>
                  </a:cxn>
                </a:cxnLst>
                <a:rect l="0" t="0" r="r" b="b"/>
                <a:pathLst>
                  <a:path w="212" h="200">
                    <a:moveTo>
                      <a:pt x="106" y="0"/>
                    </a:moveTo>
                    <a:cubicBezTo>
                      <a:pt x="69" y="0"/>
                      <a:pt x="33" y="6"/>
                      <a:pt x="0" y="16"/>
                    </a:cubicBezTo>
                    <a:cubicBezTo>
                      <a:pt x="15" y="89"/>
                      <a:pt x="53" y="153"/>
                      <a:pt x="106" y="200"/>
                    </a:cubicBezTo>
                    <a:cubicBezTo>
                      <a:pt x="159" y="153"/>
                      <a:pt x="196" y="89"/>
                      <a:pt x="212" y="16"/>
                    </a:cubicBezTo>
                    <a:cubicBezTo>
                      <a:pt x="178" y="6"/>
                      <a:pt x="143" y="0"/>
                      <a:pt x="106"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pPr algn="r" defTabSz="514350" rtl="1">
                  <a:defRPr/>
                </a:pPr>
                <a:endParaRPr lang="ar-OM" sz="1200">
                  <a:solidFill>
                    <a:prstClr val="black"/>
                  </a:solidFill>
                  <a:latin typeface="Calibri" panose="020F0502020204030204"/>
                </a:endParaRPr>
              </a:p>
            </p:txBody>
          </p:sp>
        </p:grpSp>
        <p:sp>
          <p:nvSpPr>
            <p:cNvPr id="29" name="TextBox 28">
              <a:extLst>
                <a:ext uri="{FF2B5EF4-FFF2-40B4-BE49-F238E27FC236}">
                  <a16:creationId xmlns:a16="http://schemas.microsoft.com/office/drawing/2014/main" id="{AC177E2E-DDC4-4A0B-AF9D-3274ACAEC317}"/>
                </a:ext>
              </a:extLst>
            </p:cNvPr>
            <p:cNvSpPr txBox="1"/>
            <p:nvPr/>
          </p:nvSpPr>
          <p:spPr>
            <a:xfrm>
              <a:off x="4235451" y="3102804"/>
              <a:ext cx="1512886" cy="436754"/>
            </a:xfrm>
            <a:prstGeom prst="rect">
              <a:avLst/>
            </a:prstGeom>
            <a:noFill/>
          </p:spPr>
          <p:txBody>
            <a:bodyPr>
              <a:spAutoFit/>
            </a:bodyPr>
            <a:lstStyle/>
            <a:p>
              <a:pPr algn="ctr" defTabSz="514350" rtl="1">
                <a:defRPr/>
              </a:pPr>
              <a:r>
                <a:rPr lang="ar-OM" b="1" dirty="0">
                  <a:solidFill>
                    <a:prstClr val="white"/>
                  </a:solidFill>
                </a:rPr>
                <a:t>القلب والعقل </a:t>
              </a:r>
            </a:p>
          </p:txBody>
        </p:sp>
      </p:grpSp>
      <p:sp>
        <p:nvSpPr>
          <p:cNvPr id="37" name="TextBox 17"/>
          <p:cNvSpPr txBox="1">
            <a:spLocks noChangeArrowheads="1"/>
          </p:cNvSpPr>
          <p:nvPr/>
        </p:nvSpPr>
        <p:spPr bwMode="auto">
          <a:xfrm>
            <a:off x="1410657" y="2203449"/>
            <a:ext cx="15716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a:r>
              <a:rPr lang="ar-OM" altLang="en-US" sz="1600" b="1" dirty="0">
                <a:solidFill>
                  <a:srgbClr val="E65321"/>
                </a:solidFill>
              </a:rPr>
              <a:t>العامل النفسي </a:t>
            </a:r>
          </a:p>
        </p:txBody>
      </p:sp>
      <p:sp>
        <p:nvSpPr>
          <p:cNvPr id="38" name="TextBox 37">
            <a:extLst>
              <a:ext uri="{FF2B5EF4-FFF2-40B4-BE49-F238E27FC236}">
                <a16:creationId xmlns:a16="http://schemas.microsoft.com/office/drawing/2014/main" id="{C4A51A1E-4190-4E87-A9D8-0C53E2DBCC75}"/>
              </a:ext>
            </a:extLst>
          </p:cNvPr>
          <p:cNvSpPr txBox="1"/>
          <p:nvPr/>
        </p:nvSpPr>
        <p:spPr>
          <a:xfrm>
            <a:off x="1341438" y="2425700"/>
            <a:ext cx="1592262" cy="646331"/>
          </a:xfrm>
          <a:prstGeom prst="rect">
            <a:avLst/>
          </a:prstGeom>
          <a:noFill/>
        </p:spPr>
        <p:txBody>
          <a:bodyPr>
            <a:spAutoFit/>
          </a:bodyPr>
          <a:lstStyle/>
          <a:p>
            <a:pPr algn="just" defTabSz="514350" rtl="1">
              <a:defRPr/>
            </a:pPr>
            <a:r>
              <a:rPr lang="ar-OM" sz="1200" dirty="0">
                <a:solidFill>
                  <a:schemeClr val="tx1">
                    <a:lumMod val="50000"/>
                    <a:lumOff val="50000"/>
                  </a:schemeClr>
                </a:solidFill>
              </a:rPr>
              <a:t>كيف يفكر الأشخاص ويشعرون تجاه السلامة معتقداتهم وتوجهاتهم </a:t>
            </a:r>
          </a:p>
        </p:txBody>
      </p:sp>
      <p:sp>
        <p:nvSpPr>
          <p:cNvPr id="39" name="TextBox 19"/>
          <p:cNvSpPr txBox="1">
            <a:spLocks noChangeArrowheads="1"/>
          </p:cNvSpPr>
          <p:nvPr/>
        </p:nvSpPr>
        <p:spPr bwMode="auto">
          <a:xfrm>
            <a:off x="6260109" y="2193395"/>
            <a:ext cx="15716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a:r>
              <a:rPr lang="ar-OM" altLang="en-US" sz="1600" b="1" dirty="0">
                <a:solidFill>
                  <a:srgbClr val="49539C"/>
                </a:solidFill>
              </a:rPr>
              <a:t>العامل السلوكي</a:t>
            </a:r>
          </a:p>
        </p:txBody>
      </p:sp>
      <p:sp>
        <p:nvSpPr>
          <p:cNvPr id="40" name="TextBox 39">
            <a:extLst>
              <a:ext uri="{FF2B5EF4-FFF2-40B4-BE49-F238E27FC236}">
                <a16:creationId xmlns:a16="http://schemas.microsoft.com/office/drawing/2014/main" id="{6748FA30-5B75-48D7-AA70-577DD14C8942}"/>
              </a:ext>
            </a:extLst>
          </p:cNvPr>
          <p:cNvSpPr txBox="1"/>
          <p:nvPr/>
        </p:nvSpPr>
        <p:spPr>
          <a:xfrm>
            <a:off x="6234044" y="2487642"/>
            <a:ext cx="1906588" cy="276999"/>
          </a:xfrm>
          <a:prstGeom prst="rect">
            <a:avLst/>
          </a:prstGeom>
          <a:noFill/>
        </p:spPr>
        <p:txBody>
          <a:bodyPr>
            <a:spAutoFit/>
          </a:bodyPr>
          <a:lstStyle/>
          <a:p>
            <a:pPr algn="just" defTabSz="514350" rtl="1">
              <a:defRPr/>
            </a:pPr>
            <a:r>
              <a:rPr lang="ar-OM" sz="1200" dirty="0">
                <a:solidFill>
                  <a:schemeClr val="tx1">
                    <a:lumMod val="50000"/>
                    <a:lumOff val="50000"/>
                  </a:schemeClr>
                </a:solidFill>
              </a:rPr>
              <a:t>ما الذي نفعله يومياً لتحسين السلامة</a:t>
            </a:r>
          </a:p>
        </p:txBody>
      </p:sp>
      <p:sp>
        <p:nvSpPr>
          <p:cNvPr id="41" name="TextBox 21"/>
          <p:cNvSpPr txBox="1">
            <a:spLocks noChangeArrowheads="1"/>
          </p:cNvSpPr>
          <p:nvPr/>
        </p:nvSpPr>
        <p:spPr bwMode="auto">
          <a:xfrm>
            <a:off x="3582988" y="4532313"/>
            <a:ext cx="15716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OM" altLang="en-US" sz="1600" b="1">
                <a:solidFill>
                  <a:srgbClr val="CB439A"/>
                </a:solidFill>
              </a:rPr>
              <a:t>العامل الظرفي</a:t>
            </a:r>
          </a:p>
        </p:txBody>
      </p:sp>
      <p:sp>
        <p:nvSpPr>
          <p:cNvPr id="42" name="TextBox 41">
            <a:extLst>
              <a:ext uri="{FF2B5EF4-FFF2-40B4-BE49-F238E27FC236}">
                <a16:creationId xmlns:a16="http://schemas.microsoft.com/office/drawing/2014/main" id="{B44DB5FB-41A5-4BBA-A5CC-9A7C3CB61FCB}"/>
              </a:ext>
            </a:extLst>
          </p:cNvPr>
          <p:cNvSpPr txBox="1"/>
          <p:nvPr/>
        </p:nvSpPr>
        <p:spPr>
          <a:xfrm>
            <a:off x="3214232" y="4844692"/>
            <a:ext cx="2430463" cy="830997"/>
          </a:xfrm>
          <a:prstGeom prst="rect">
            <a:avLst/>
          </a:prstGeom>
          <a:noFill/>
        </p:spPr>
        <p:txBody>
          <a:bodyPr>
            <a:spAutoFit/>
          </a:bodyPr>
          <a:lstStyle/>
          <a:p>
            <a:pPr algn="just" defTabSz="514350" rtl="1">
              <a:defRPr/>
            </a:pPr>
            <a:r>
              <a:rPr lang="ar-OM" sz="1200" dirty="0">
                <a:solidFill>
                  <a:schemeClr val="tx1">
                    <a:lumMod val="50000"/>
                    <a:lumOff val="50000"/>
                  </a:schemeClr>
                </a:solidFill>
              </a:rPr>
              <a:t>هذا ما تفعله الشركة لإدارة السلامة، كما تشمل عدد كبير من المجالات مثل البيئة الطبيعية وأنظمة الإدارة والاتصالات والمراقبة والضوابط والمصادر وغيرها.</a:t>
            </a:r>
          </a:p>
        </p:txBody>
      </p:sp>
      <p:sp>
        <p:nvSpPr>
          <p:cNvPr id="43" name="TextBox 23"/>
          <p:cNvSpPr txBox="1">
            <a:spLocks noChangeArrowheads="1"/>
          </p:cNvSpPr>
          <p:nvPr/>
        </p:nvSpPr>
        <p:spPr bwMode="auto">
          <a:xfrm>
            <a:off x="4970067" y="2049561"/>
            <a:ext cx="11668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OM" altLang="en-US" b="1" dirty="0">
                <a:solidFill>
                  <a:srgbClr val="FFFFFF"/>
                </a:solidFill>
              </a:rPr>
              <a:t>الإجراءات اليومية</a:t>
            </a:r>
          </a:p>
        </p:txBody>
      </p:sp>
      <p:sp>
        <p:nvSpPr>
          <p:cNvPr id="44" name="TextBox 24"/>
          <p:cNvSpPr txBox="1">
            <a:spLocks noChangeArrowheads="1"/>
          </p:cNvSpPr>
          <p:nvPr/>
        </p:nvSpPr>
        <p:spPr bwMode="auto">
          <a:xfrm>
            <a:off x="4021138" y="3699066"/>
            <a:ext cx="11334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OM" altLang="en-US" b="1" dirty="0">
                <a:solidFill>
                  <a:srgbClr val="FFFFFF"/>
                </a:solidFill>
              </a:rPr>
              <a:t>أنظمة الإدارة</a:t>
            </a:r>
          </a:p>
        </p:txBody>
      </p:sp>
      <p:sp>
        <p:nvSpPr>
          <p:cNvPr id="45" name="TextBox 44"/>
          <p:cNvSpPr txBox="1"/>
          <p:nvPr/>
        </p:nvSpPr>
        <p:spPr>
          <a:xfrm>
            <a:off x="4298249" y="2030950"/>
            <a:ext cx="738664" cy="904188"/>
          </a:xfrm>
          <a:prstGeom prst="rect">
            <a:avLst/>
          </a:prstGeom>
          <a:noFill/>
        </p:spPr>
        <p:txBody>
          <a:bodyPr vert="vert270">
            <a:spAutoFit/>
          </a:bodyPr>
          <a:lstStyle/>
          <a:p>
            <a:pPr algn="r" rtl="1">
              <a:defRPr/>
            </a:pPr>
            <a:r>
              <a:rPr lang="ar-OM" b="1" dirty="0">
                <a:solidFill>
                  <a:schemeClr val="bg1"/>
                </a:solidFill>
              </a:rPr>
              <a:t>المهارات القيادية</a:t>
            </a:r>
          </a:p>
        </p:txBody>
      </p:sp>
      <p:sp>
        <p:nvSpPr>
          <p:cNvPr id="46" name="TextBox 45"/>
          <p:cNvSpPr txBox="1"/>
          <p:nvPr/>
        </p:nvSpPr>
        <p:spPr>
          <a:xfrm>
            <a:off x="4711632" y="149780"/>
            <a:ext cx="6858000" cy="522288"/>
          </a:xfrm>
          <a:prstGeom prst="rect">
            <a:avLst/>
          </a:prstGeom>
          <a:noFill/>
        </p:spPr>
        <p:txBody>
          <a:bodyPr>
            <a:spAutoFit/>
          </a:bodyPr>
          <a:lstStyle/>
          <a:p>
            <a:pPr algn="r" rtl="1" eaLnBrk="1" hangingPunct="1">
              <a:defRPr/>
            </a:pPr>
            <a:r>
              <a:rPr lang="ar-OM" sz="2800" b="1" dirty="0">
                <a:solidFill>
                  <a:schemeClr val="tx1">
                    <a:lumMod val="65000"/>
                    <a:lumOff val="35000"/>
                  </a:schemeClr>
                </a:solidFill>
              </a:rPr>
              <a:t>القيادة في مجال السلامة وثقافة السلامة  </a:t>
            </a:r>
          </a:p>
        </p:txBody>
      </p:sp>
    </p:spTree>
    <p:extLst>
      <p:ext uri="{BB962C8B-B14F-4D97-AF65-F5344CB8AC3E}">
        <p14:creationId xmlns:p14="http://schemas.microsoft.com/office/powerpoint/2010/main" val="996106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320136" y="65881"/>
            <a:ext cx="4396879" cy="757237"/>
          </a:xfrm>
          <a:prstGeom prst="rect">
            <a:avLst/>
          </a:prstGeom>
          <a:solidFill>
            <a:srgbClr val="F792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TextBox 5"/>
          <p:cNvSpPr txBox="1">
            <a:spLocks noChangeArrowheads="1"/>
          </p:cNvSpPr>
          <p:nvPr/>
        </p:nvSpPr>
        <p:spPr bwMode="auto">
          <a:xfrm>
            <a:off x="3791744" y="152399"/>
            <a:ext cx="11582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ctr" eaLnBrk="1" hangingPunct="1">
              <a:lnSpc>
                <a:spcPct val="100000"/>
              </a:lnSpc>
              <a:spcBef>
                <a:spcPct val="0"/>
              </a:spcBef>
              <a:buSzTx/>
              <a:buFontTx/>
              <a:buNone/>
            </a:pPr>
            <a:r>
              <a:rPr lang="ar-OM" altLang="en-US" sz="3200" b="1" dirty="0">
                <a:solidFill>
                  <a:schemeClr val="tx1"/>
                </a:solidFill>
                <a:latin typeface="Arial" panose="020B0604020202020204" pitchFamily="34" charset="0"/>
              </a:rPr>
              <a:t>السلامة القائمة على السلوك</a:t>
            </a:r>
            <a:endParaRPr lang="en-US" altLang="en-US" sz="3200" b="1" dirty="0">
              <a:solidFill>
                <a:schemeClr val="tx1"/>
              </a:solidFill>
              <a:latin typeface="Arial" panose="020B0604020202020204" pitchFamily="34" charset="0"/>
            </a:endParaRPr>
          </a:p>
        </p:txBody>
      </p:sp>
      <p:sp>
        <p:nvSpPr>
          <p:cNvPr id="7" name="TextBox 6"/>
          <p:cNvSpPr txBox="1"/>
          <p:nvPr/>
        </p:nvSpPr>
        <p:spPr>
          <a:xfrm>
            <a:off x="508000" y="1143000"/>
            <a:ext cx="11379200" cy="3540125"/>
          </a:xfrm>
          <a:prstGeom prst="rect">
            <a:avLst/>
          </a:prstGeom>
          <a:noFill/>
        </p:spPr>
        <p:txBody>
          <a:bodyPr>
            <a:spAutoFit/>
          </a:bodyPr>
          <a:lstStyle/>
          <a:p>
            <a:pPr marL="342900" indent="-342900" algn="r" rtl="1" eaLnBrk="1" fontAlgn="auto" hangingPunct="1">
              <a:spcBef>
                <a:spcPts val="0"/>
              </a:spcBef>
              <a:spcAft>
                <a:spcPts val="0"/>
              </a:spcAft>
              <a:defRPr/>
            </a:pPr>
            <a:r>
              <a:rPr lang="ar-OM" sz="2400" b="1" dirty="0">
                <a:solidFill>
                  <a:schemeClr val="accent2">
                    <a:lumMod val="75000"/>
                  </a:schemeClr>
                </a:solidFill>
                <a:latin typeface="Arial" charset="0"/>
                <a:cs typeface="Arial" charset="0"/>
              </a:rPr>
              <a:t>السلامة القائمة على </a:t>
            </a:r>
            <a:r>
              <a:rPr lang="ar-OM" sz="2400" b="1" dirty="0" smtClean="0">
                <a:solidFill>
                  <a:schemeClr val="accent2">
                    <a:lumMod val="75000"/>
                  </a:schemeClr>
                </a:solidFill>
                <a:latin typeface="Arial" charset="0"/>
                <a:cs typeface="Arial" charset="0"/>
              </a:rPr>
              <a:t>السلوك</a:t>
            </a:r>
            <a:r>
              <a:rPr lang="en-US" sz="2400" b="1" dirty="0" smtClean="0">
                <a:solidFill>
                  <a:schemeClr val="accent2">
                    <a:lumMod val="75000"/>
                  </a:schemeClr>
                </a:solidFill>
                <a:latin typeface="Arial" charset="0"/>
                <a:cs typeface="Arial" charset="0"/>
              </a:rPr>
              <a:t> </a:t>
            </a:r>
            <a:endParaRPr lang="en-US" sz="2400" b="1" i="1" u="sng" dirty="0" smtClean="0">
              <a:solidFill>
                <a:schemeClr val="accent2">
                  <a:lumMod val="75000"/>
                </a:schemeClr>
              </a:solidFill>
              <a:latin typeface="Arial" charset="0"/>
              <a:cs typeface="Arial" charset="0"/>
            </a:endParaRPr>
          </a:p>
          <a:p>
            <a:pPr marL="342900" indent="-342900" algn="r" rtl="1" eaLnBrk="1" fontAlgn="auto" hangingPunct="1">
              <a:spcBef>
                <a:spcPts val="0"/>
              </a:spcBef>
              <a:spcAft>
                <a:spcPts val="0"/>
              </a:spcAft>
              <a:defRPr/>
            </a:pPr>
            <a:endParaRPr lang="en-US" sz="2400" b="1" dirty="0" smtClean="0">
              <a:solidFill>
                <a:schemeClr val="accent2">
                  <a:lumMod val="75000"/>
                </a:schemeClr>
              </a:solidFill>
              <a:latin typeface="Arial" charset="0"/>
              <a:cs typeface="Arial" charset="0"/>
            </a:endParaRPr>
          </a:p>
          <a:p>
            <a:pPr marL="342900" indent="-342900" algn="r" rtl="1" eaLnBrk="1" fontAlgn="auto" hangingPunct="1">
              <a:spcBef>
                <a:spcPts val="0"/>
              </a:spcBef>
              <a:spcAft>
                <a:spcPts val="0"/>
              </a:spcAft>
              <a:buFont typeface="+mj-lt"/>
              <a:buAutoNum type="arabicPeriod"/>
              <a:defRPr/>
            </a:pPr>
            <a:r>
              <a:rPr lang="ar-OM" sz="2400" b="1" dirty="0">
                <a:solidFill>
                  <a:schemeClr val="accent2">
                    <a:lumMod val="75000"/>
                  </a:schemeClr>
                </a:solidFill>
                <a:latin typeface="Arial" charset="0"/>
                <a:cs typeface="Arial" charset="0"/>
              </a:rPr>
              <a:t>ليست</a:t>
            </a:r>
            <a:r>
              <a:rPr lang="ar-OM" sz="2800" dirty="0" smtClean="0"/>
              <a:t> </a:t>
            </a:r>
            <a:r>
              <a:rPr lang="ar-OM" sz="2800" dirty="0"/>
              <a:t>فقط حول الملاحظات وردود الفعل</a:t>
            </a:r>
            <a:endParaRPr lang="ar-OM" sz="2800" dirty="0">
              <a:solidFill>
                <a:schemeClr val="tx1">
                  <a:lumMod val="65000"/>
                  <a:lumOff val="35000"/>
                </a:schemeClr>
              </a:solidFill>
              <a:latin typeface="Arial" charset="0"/>
              <a:cs typeface="Arial" charset="0"/>
            </a:endParaRPr>
          </a:p>
          <a:p>
            <a:pPr marL="342900" indent="-342900" algn="r" rtl="1" eaLnBrk="1" fontAlgn="auto" hangingPunct="1">
              <a:spcBef>
                <a:spcPts val="0"/>
              </a:spcBef>
              <a:spcAft>
                <a:spcPts val="0"/>
              </a:spcAft>
              <a:buFont typeface="+mj-lt"/>
              <a:buAutoNum type="arabicPeriod"/>
              <a:defRPr/>
            </a:pPr>
            <a:r>
              <a:rPr lang="ar-OM" sz="2400" b="1" dirty="0">
                <a:solidFill>
                  <a:schemeClr val="accent2">
                    <a:lumMod val="75000"/>
                  </a:schemeClr>
                </a:solidFill>
                <a:latin typeface="Arial" charset="0"/>
                <a:cs typeface="Arial" charset="0"/>
              </a:rPr>
              <a:t>لا تتعلق </a:t>
            </a:r>
            <a:r>
              <a:rPr lang="ar-OM" sz="2800" dirty="0"/>
              <a:t>فقط حول سلوك موظفي الخط الامامي</a:t>
            </a:r>
            <a:endParaRPr lang="en-US" sz="2800" dirty="0">
              <a:solidFill>
                <a:schemeClr val="tx1">
                  <a:lumMod val="65000"/>
                  <a:lumOff val="35000"/>
                </a:schemeClr>
              </a:solidFill>
              <a:latin typeface="Arial" charset="0"/>
              <a:cs typeface="Arial" charset="0"/>
            </a:endParaRPr>
          </a:p>
          <a:p>
            <a:pPr marL="342900" indent="-342900" algn="r" rtl="1" eaLnBrk="1" fontAlgn="auto" hangingPunct="1">
              <a:spcBef>
                <a:spcPts val="0"/>
              </a:spcBef>
              <a:spcAft>
                <a:spcPts val="0"/>
              </a:spcAft>
              <a:buFont typeface="+mj-lt"/>
              <a:buAutoNum type="arabicPeriod"/>
              <a:defRPr/>
            </a:pPr>
            <a:r>
              <a:rPr lang="ar-OM" sz="2400" b="1" dirty="0">
                <a:solidFill>
                  <a:schemeClr val="accent2">
                    <a:lumMod val="75000"/>
                  </a:schemeClr>
                </a:solidFill>
                <a:latin typeface="Arial" charset="0"/>
                <a:cs typeface="Arial" charset="0"/>
              </a:rPr>
              <a:t>لا تركز </a:t>
            </a:r>
            <a:r>
              <a:rPr lang="ar-OM" sz="2800" dirty="0"/>
              <a:t>على معدلات الحوادث فقط</a:t>
            </a:r>
            <a:endParaRPr lang="en-US" sz="2800" dirty="0">
              <a:solidFill>
                <a:schemeClr val="tx1">
                  <a:lumMod val="65000"/>
                  <a:lumOff val="35000"/>
                </a:schemeClr>
              </a:solidFill>
              <a:latin typeface="Arial" charset="0"/>
              <a:cs typeface="Arial" charset="0"/>
            </a:endParaRPr>
          </a:p>
          <a:p>
            <a:pPr marL="342900" indent="-342900" algn="r" rtl="1" eaLnBrk="1" fontAlgn="auto" hangingPunct="1">
              <a:spcBef>
                <a:spcPts val="0"/>
              </a:spcBef>
              <a:spcAft>
                <a:spcPts val="0"/>
              </a:spcAft>
              <a:buFont typeface="+mj-lt"/>
              <a:buAutoNum type="arabicPeriod"/>
              <a:defRPr/>
            </a:pPr>
            <a:r>
              <a:rPr lang="ar-OM" sz="2400" b="1" dirty="0">
                <a:solidFill>
                  <a:schemeClr val="accent2">
                    <a:lumMod val="75000"/>
                  </a:schemeClr>
                </a:solidFill>
                <a:latin typeface="Arial" charset="0"/>
                <a:cs typeface="Arial" charset="0"/>
              </a:rPr>
              <a:t>ليست</a:t>
            </a:r>
            <a:r>
              <a:rPr lang="ar-OM" sz="2800" dirty="0"/>
              <a:t> بديل عن تقنيات إدارة المخاطر التقليدية</a:t>
            </a:r>
            <a:endParaRPr lang="ar-OM" sz="2800" dirty="0">
              <a:solidFill>
                <a:schemeClr val="tx1">
                  <a:lumMod val="65000"/>
                  <a:lumOff val="35000"/>
                </a:schemeClr>
              </a:solidFill>
              <a:latin typeface="Arial" charset="0"/>
              <a:cs typeface="Arial" charset="0"/>
            </a:endParaRPr>
          </a:p>
          <a:p>
            <a:pPr marL="342900" indent="-342900" algn="r" rtl="1" eaLnBrk="1" fontAlgn="auto" hangingPunct="1">
              <a:spcBef>
                <a:spcPts val="0"/>
              </a:spcBef>
              <a:spcAft>
                <a:spcPts val="0"/>
              </a:spcAft>
              <a:buFont typeface="+mj-lt"/>
              <a:buAutoNum type="arabicPeriod"/>
              <a:defRPr/>
            </a:pPr>
            <a:r>
              <a:rPr lang="ar-OM" sz="2800" dirty="0"/>
              <a:t>لا تستخدم لإلقاء اللوم والعتب على الناس</a:t>
            </a:r>
            <a:endParaRPr lang="ar-OM" sz="2800" dirty="0">
              <a:solidFill>
                <a:schemeClr val="tx1">
                  <a:lumMod val="65000"/>
                  <a:lumOff val="35000"/>
                </a:schemeClr>
              </a:solidFill>
              <a:latin typeface="Arial" charset="0"/>
              <a:cs typeface="Arial" charset="0"/>
            </a:endParaRPr>
          </a:p>
          <a:p>
            <a:pPr marL="342900" indent="-342900" algn="r" rtl="1" eaLnBrk="1" fontAlgn="auto" hangingPunct="1">
              <a:spcBef>
                <a:spcPts val="0"/>
              </a:spcBef>
              <a:spcAft>
                <a:spcPts val="0"/>
              </a:spcAft>
              <a:buFont typeface="+mj-lt"/>
              <a:buAutoNum type="arabicPeriod"/>
              <a:defRPr/>
            </a:pPr>
            <a:r>
              <a:rPr lang="ar-OM" sz="2400" b="1" dirty="0">
                <a:solidFill>
                  <a:schemeClr val="accent2">
                    <a:lumMod val="75000"/>
                  </a:schemeClr>
                </a:solidFill>
                <a:latin typeface="Arial" charset="0"/>
                <a:cs typeface="Arial" charset="0"/>
              </a:rPr>
              <a:t>ليست</a:t>
            </a:r>
            <a:r>
              <a:rPr lang="ar-OM" sz="2800" dirty="0"/>
              <a:t> عملية لا تتطلب مشاركة الموظف</a:t>
            </a:r>
            <a:r>
              <a:rPr lang="en-US" sz="2800" dirty="0">
                <a:solidFill>
                  <a:schemeClr val="tx1">
                    <a:lumMod val="65000"/>
                    <a:lumOff val="35000"/>
                  </a:schemeClr>
                </a:solidFill>
                <a:latin typeface="Arial" charset="0"/>
                <a:cs typeface="Arial" charset="0"/>
              </a:rPr>
              <a:t>. </a:t>
            </a:r>
          </a:p>
        </p:txBody>
      </p:sp>
    </p:spTree>
    <p:extLst>
      <p:ext uri="{BB962C8B-B14F-4D97-AF65-F5344CB8AC3E}">
        <p14:creationId xmlns:p14="http://schemas.microsoft.com/office/powerpoint/2010/main" val="21853260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7536160" y="65881"/>
            <a:ext cx="4180855" cy="757237"/>
          </a:xfrm>
          <a:prstGeom prst="rect">
            <a:avLst/>
          </a:prstGeom>
          <a:solidFill>
            <a:srgbClr val="F792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TextBox 17"/>
          <p:cNvSpPr txBox="1"/>
          <p:nvPr/>
        </p:nvSpPr>
        <p:spPr>
          <a:xfrm>
            <a:off x="4799856" y="101127"/>
            <a:ext cx="9739313" cy="646112"/>
          </a:xfrm>
          <a:prstGeom prst="rect">
            <a:avLst/>
          </a:prstGeom>
          <a:noFill/>
          <a:ln>
            <a:noFill/>
          </a:ln>
        </p:spPr>
        <p:txBody>
          <a:bodyPr>
            <a:spAutoFit/>
          </a:bodyPr>
          <a:lstStyle/>
          <a:p>
            <a:pPr algn="ctr" eaLnBrk="1" fontAlgn="auto" hangingPunct="1">
              <a:spcBef>
                <a:spcPts val="0"/>
              </a:spcBef>
              <a:spcAft>
                <a:spcPts val="0"/>
              </a:spcAft>
              <a:defRPr/>
            </a:pPr>
            <a:r>
              <a:rPr lang="en-US" sz="3600" dirty="0"/>
              <a:t>STOP</a:t>
            </a:r>
            <a:r>
              <a:rPr lang="ar-OM" sz="3600" dirty="0"/>
              <a:t>الفرق بين اهتمام و</a:t>
            </a:r>
            <a:endParaRPr lang="en-US" sz="3600" b="1" dirty="0">
              <a:solidFill>
                <a:schemeClr val="tx1">
                  <a:lumMod val="65000"/>
                  <a:lumOff val="35000"/>
                </a:schemeClr>
              </a:solidFill>
            </a:endParaRPr>
          </a:p>
        </p:txBody>
      </p:sp>
      <p:grpSp>
        <p:nvGrpSpPr>
          <p:cNvPr id="19" name="Group 15"/>
          <p:cNvGrpSpPr>
            <a:grpSpLocks/>
          </p:cNvGrpSpPr>
          <p:nvPr/>
        </p:nvGrpSpPr>
        <p:grpSpPr bwMode="auto">
          <a:xfrm>
            <a:off x="1712913" y="1435100"/>
            <a:ext cx="3632200" cy="4560888"/>
            <a:chOff x="2261393" y="2185690"/>
            <a:chExt cx="4045316" cy="6841664"/>
          </a:xfrm>
        </p:grpSpPr>
        <p:sp>
          <p:nvSpPr>
            <p:cNvPr id="20" name="Rectangle 19"/>
            <p:cNvSpPr/>
            <p:nvPr/>
          </p:nvSpPr>
          <p:spPr>
            <a:xfrm>
              <a:off x="2261393" y="2504793"/>
              <a:ext cx="4009955" cy="6522561"/>
            </a:xfrm>
            <a:prstGeom prst="rect">
              <a:avLst/>
            </a:prstGeom>
            <a:no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sz="1400" b="1" dirty="0"/>
            </a:p>
          </p:txBody>
        </p:sp>
        <p:sp>
          <p:nvSpPr>
            <p:cNvPr id="21" name="Right Triangle 20"/>
            <p:cNvSpPr/>
            <p:nvPr/>
          </p:nvSpPr>
          <p:spPr>
            <a:xfrm rot="5400000">
              <a:off x="2149515" y="2616671"/>
              <a:ext cx="1562176" cy="1338419"/>
            </a:xfrm>
            <a:prstGeom prst="rtTriangle">
              <a:avLst/>
            </a:prstGeom>
            <a:solidFill>
              <a:schemeClr val="tx2">
                <a:lumMod val="75000"/>
              </a:scheme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sz="1400" b="1" dirty="0"/>
            </a:p>
          </p:txBody>
        </p:sp>
        <p:sp>
          <p:nvSpPr>
            <p:cNvPr id="22" name="TextBox 21"/>
            <p:cNvSpPr txBox="1"/>
            <p:nvPr/>
          </p:nvSpPr>
          <p:spPr>
            <a:xfrm rot="2627369">
              <a:off x="2555048" y="2185690"/>
              <a:ext cx="548406" cy="1951602"/>
            </a:xfrm>
            <a:prstGeom prst="rect">
              <a:avLst/>
            </a:prstGeom>
            <a:noFill/>
          </p:spPr>
          <p:txBody>
            <a:bodyPr vert="vert270">
              <a:spAutoFit/>
            </a:bodyPr>
            <a:lstStyle/>
            <a:p>
              <a:pPr algn="ctr" eaLnBrk="1" fontAlgn="auto" hangingPunct="1">
                <a:spcBef>
                  <a:spcPts val="0"/>
                </a:spcBef>
                <a:spcAft>
                  <a:spcPts val="0"/>
                </a:spcAft>
                <a:defRPr/>
              </a:pPr>
              <a:r>
                <a:rPr lang="en-US" sz="2000" b="1" dirty="0">
                  <a:solidFill>
                    <a:schemeClr val="bg1"/>
                  </a:solidFill>
                  <a:latin typeface="+mn-lt"/>
                  <a:cs typeface="+mn-cs"/>
                </a:rPr>
                <a:t>STOP</a:t>
              </a:r>
              <a:endParaRPr lang="uk-UA" sz="2000" b="1" dirty="0">
                <a:solidFill>
                  <a:schemeClr val="bg1"/>
                </a:solidFill>
                <a:latin typeface="+mn-lt"/>
                <a:cs typeface="+mn-cs"/>
              </a:endParaRPr>
            </a:p>
          </p:txBody>
        </p:sp>
        <p:sp>
          <p:nvSpPr>
            <p:cNvPr id="23" name="TextBox 22"/>
            <p:cNvSpPr txBox="1">
              <a:spLocks noChangeArrowheads="1"/>
            </p:cNvSpPr>
            <p:nvPr/>
          </p:nvSpPr>
          <p:spPr bwMode="auto">
            <a:xfrm>
              <a:off x="2358336" y="4196570"/>
              <a:ext cx="3948373" cy="413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1463" indent="-271463">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r" rtl="1" eaLnBrk="1" hangingPunct="1">
                <a:lnSpc>
                  <a:spcPct val="110000"/>
                </a:lnSpc>
                <a:spcBef>
                  <a:spcPct val="0"/>
                </a:spcBef>
                <a:buSzTx/>
                <a:buFont typeface="Arial" panose="020B0604020202020204" pitchFamily="34" charset="0"/>
                <a:buAutoNum type="arabicPeriod"/>
              </a:pPr>
              <a:r>
                <a:rPr lang="ar-OM" altLang="en-US" sz="1600" b="1">
                  <a:solidFill>
                    <a:srgbClr val="595959"/>
                  </a:solidFill>
                </a:rPr>
                <a:t>يناسب كل النهج (بطاقة واحدة لكل الأقسام)</a:t>
              </a:r>
            </a:p>
            <a:p>
              <a:pPr algn="r" rtl="1" eaLnBrk="1" hangingPunct="1">
                <a:lnSpc>
                  <a:spcPct val="110000"/>
                </a:lnSpc>
                <a:spcBef>
                  <a:spcPct val="0"/>
                </a:spcBef>
                <a:buSzTx/>
                <a:buFont typeface="Arial" panose="020B0604020202020204" pitchFamily="34" charset="0"/>
                <a:buAutoNum type="arabicPeriod"/>
              </a:pPr>
              <a:r>
                <a:rPr lang="ar-OM" altLang="en-US" sz="1600" b="1">
                  <a:solidFill>
                    <a:srgbClr val="595959"/>
                  </a:solidFill>
                </a:rPr>
                <a:t>للموظفين الميدانيين فقط</a:t>
              </a:r>
              <a:endParaRPr lang="en-US" altLang="en-US" sz="1600" b="1">
                <a:solidFill>
                  <a:srgbClr val="595959"/>
                </a:solidFill>
              </a:endParaRPr>
            </a:p>
            <a:p>
              <a:pPr algn="r" rtl="1" eaLnBrk="1" hangingPunct="1">
                <a:lnSpc>
                  <a:spcPct val="110000"/>
                </a:lnSpc>
                <a:spcBef>
                  <a:spcPct val="0"/>
                </a:spcBef>
                <a:buSzTx/>
                <a:buFont typeface="Arial" panose="020B0604020202020204" pitchFamily="34" charset="0"/>
                <a:buAutoNum type="arabicPeriod"/>
              </a:pPr>
              <a:r>
                <a:rPr lang="ar-OM" altLang="en-US" sz="1600" b="1">
                  <a:solidFill>
                    <a:srgbClr val="595959"/>
                  </a:solidFill>
                </a:rPr>
                <a:t>كانت مقتصرة فقط على المشرفين</a:t>
              </a:r>
            </a:p>
            <a:p>
              <a:pPr algn="r" rtl="1" eaLnBrk="1" hangingPunct="1">
                <a:lnSpc>
                  <a:spcPct val="110000"/>
                </a:lnSpc>
                <a:spcBef>
                  <a:spcPct val="0"/>
                </a:spcBef>
                <a:buSzTx/>
                <a:buFont typeface="Arial" panose="020B0604020202020204" pitchFamily="34" charset="0"/>
                <a:buAutoNum type="arabicPeriod"/>
              </a:pPr>
              <a:r>
                <a:rPr lang="ar-OM" altLang="en-US" sz="1600" b="1">
                  <a:solidFill>
                    <a:srgbClr val="595959"/>
                  </a:solidFill>
                </a:rPr>
                <a:t>بطاقة الملاحظة العامة</a:t>
              </a:r>
              <a:endParaRPr lang="en-US" altLang="en-US" sz="1600" b="1">
                <a:solidFill>
                  <a:srgbClr val="595959"/>
                </a:solidFill>
              </a:endParaRPr>
            </a:p>
            <a:p>
              <a:pPr algn="r" rtl="1" eaLnBrk="1" hangingPunct="1">
                <a:lnSpc>
                  <a:spcPct val="110000"/>
                </a:lnSpc>
                <a:spcBef>
                  <a:spcPct val="0"/>
                </a:spcBef>
                <a:buSzTx/>
                <a:buFont typeface="Arial" panose="020B0604020202020204" pitchFamily="34" charset="0"/>
                <a:buAutoNum type="arabicPeriod"/>
              </a:pPr>
              <a:r>
                <a:rPr lang="ar-OM" altLang="en-US" sz="1600" b="1">
                  <a:solidFill>
                    <a:srgbClr val="595959"/>
                  </a:solidFill>
                </a:rPr>
                <a:t>التدريب مقتصر على المشرفين</a:t>
              </a:r>
            </a:p>
            <a:p>
              <a:pPr algn="r" rtl="1" eaLnBrk="1" hangingPunct="1">
                <a:lnSpc>
                  <a:spcPct val="110000"/>
                </a:lnSpc>
                <a:spcBef>
                  <a:spcPct val="0"/>
                </a:spcBef>
                <a:buSzTx/>
                <a:buFont typeface="Arial" panose="020B0604020202020204" pitchFamily="34" charset="0"/>
                <a:buAutoNum type="arabicPeriod"/>
              </a:pPr>
              <a:r>
                <a:rPr lang="ar-OM" altLang="en-US" sz="1600" b="1">
                  <a:solidFill>
                    <a:srgbClr val="595959"/>
                  </a:solidFill>
                </a:rPr>
                <a:t>تخفيف البرنامج على مر الزمان</a:t>
              </a:r>
            </a:p>
            <a:p>
              <a:pPr algn="r" rtl="1" eaLnBrk="1" hangingPunct="1">
                <a:lnSpc>
                  <a:spcPct val="110000"/>
                </a:lnSpc>
                <a:spcBef>
                  <a:spcPct val="0"/>
                </a:spcBef>
                <a:buSzTx/>
                <a:buFont typeface="Arial" panose="020B0604020202020204" pitchFamily="34" charset="0"/>
                <a:buAutoNum type="arabicPeriod"/>
              </a:pPr>
              <a:r>
                <a:rPr lang="ar-OM" altLang="en-US" sz="1600" b="1">
                  <a:solidFill>
                    <a:srgbClr val="595959"/>
                  </a:solidFill>
                </a:rPr>
                <a:t>قاعدة البيانات ليست سهلة الاستخدام</a:t>
              </a:r>
              <a:r>
                <a:rPr lang="en-US" altLang="en-US" sz="1600" b="1">
                  <a:solidFill>
                    <a:srgbClr val="595959"/>
                  </a:solidFill>
                </a:rPr>
                <a:t>.</a:t>
              </a:r>
              <a:endParaRPr lang="ar-OM" altLang="en-US" sz="1600" b="1">
                <a:solidFill>
                  <a:srgbClr val="595959"/>
                </a:solidFill>
              </a:endParaRPr>
            </a:p>
            <a:p>
              <a:pPr algn="r" rtl="1" eaLnBrk="1" hangingPunct="1">
                <a:lnSpc>
                  <a:spcPct val="110000"/>
                </a:lnSpc>
                <a:spcBef>
                  <a:spcPct val="0"/>
                </a:spcBef>
                <a:buSzTx/>
                <a:buFont typeface="Arial" panose="020B0604020202020204" pitchFamily="34" charset="0"/>
                <a:buAutoNum type="arabicPeriod"/>
              </a:pPr>
              <a:r>
                <a:rPr lang="ar-OM" altLang="en-US" sz="1600" b="1">
                  <a:solidFill>
                    <a:srgbClr val="595959"/>
                  </a:solidFill>
                </a:rPr>
                <a:t>لا يوجد متابعة للإجراءات المتخذة </a:t>
              </a:r>
            </a:p>
            <a:p>
              <a:pPr algn="r" rtl="1" eaLnBrk="1" hangingPunct="1">
                <a:lnSpc>
                  <a:spcPct val="110000"/>
                </a:lnSpc>
                <a:spcBef>
                  <a:spcPct val="0"/>
                </a:spcBef>
                <a:buSzTx/>
                <a:buFont typeface="Arial" panose="020B0604020202020204" pitchFamily="34" charset="0"/>
                <a:buAutoNum type="arabicPeriod"/>
              </a:pPr>
              <a:r>
                <a:rPr lang="ar-OM" altLang="en-US" sz="1600" b="1">
                  <a:solidFill>
                    <a:srgbClr val="595959"/>
                  </a:solidFill>
                </a:rPr>
                <a:t>الاهتمام بالكمية اكثر من الجودة </a:t>
              </a:r>
            </a:p>
            <a:p>
              <a:pPr algn="r" rtl="1" eaLnBrk="1" hangingPunct="1">
                <a:lnSpc>
                  <a:spcPct val="110000"/>
                </a:lnSpc>
                <a:spcBef>
                  <a:spcPct val="0"/>
                </a:spcBef>
                <a:buSzTx/>
                <a:buFont typeface="Arial" panose="020B0604020202020204" pitchFamily="34" charset="0"/>
                <a:buAutoNum type="arabicPeriod"/>
              </a:pPr>
              <a:endParaRPr lang="en-US" altLang="en-US" sz="1400" b="1">
                <a:solidFill>
                  <a:srgbClr val="595959"/>
                </a:solidFill>
              </a:endParaRPr>
            </a:p>
          </p:txBody>
        </p:sp>
      </p:grpSp>
      <p:grpSp>
        <p:nvGrpSpPr>
          <p:cNvPr id="24" name="Group 41"/>
          <p:cNvGrpSpPr>
            <a:grpSpLocks/>
          </p:cNvGrpSpPr>
          <p:nvPr/>
        </p:nvGrpSpPr>
        <p:grpSpPr bwMode="auto">
          <a:xfrm>
            <a:off x="6545263" y="1676400"/>
            <a:ext cx="3827462" cy="4343400"/>
            <a:chOff x="2260164" y="2503475"/>
            <a:chExt cx="4011169" cy="5620512"/>
          </a:xfrm>
        </p:grpSpPr>
        <p:sp>
          <p:nvSpPr>
            <p:cNvPr id="25" name="Rectangle 24"/>
            <p:cNvSpPr/>
            <p:nvPr/>
          </p:nvSpPr>
          <p:spPr>
            <a:xfrm>
              <a:off x="2260164" y="2503475"/>
              <a:ext cx="4011169" cy="5620512"/>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dirty="0"/>
            </a:p>
          </p:txBody>
        </p:sp>
        <p:sp>
          <p:nvSpPr>
            <p:cNvPr id="26" name="Right Triangle 25"/>
            <p:cNvSpPr/>
            <p:nvPr/>
          </p:nvSpPr>
          <p:spPr>
            <a:xfrm rot="5400000">
              <a:off x="2091582" y="2672057"/>
              <a:ext cx="1563308" cy="1226143"/>
            </a:xfrm>
            <a:prstGeom prst="rtTriangle">
              <a:avLst/>
            </a:prstGeom>
            <a:solidFill>
              <a:schemeClr val="accent6">
                <a:lumMod val="75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dirty="0"/>
            </a:p>
          </p:txBody>
        </p:sp>
      </p:grpSp>
      <p:sp>
        <p:nvSpPr>
          <p:cNvPr id="27" name="TextBox 26"/>
          <p:cNvSpPr txBox="1"/>
          <p:nvPr/>
        </p:nvSpPr>
        <p:spPr>
          <a:xfrm rot="2528353">
            <a:off x="6811703" y="1353453"/>
            <a:ext cx="496787" cy="1626682"/>
          </a:xfrm>
          <a:prstGeom prst="rect">
            <a:avLst/>
          </a:prstGeom>
          <a:noFill/>
        </p:spPr>
        <p:txBody>
          <a:bodyPr vert="vert270" lIns="108831" tIns="54416" rIns="108831" bIns="54416">
            <a:spAutoFit/>
          </a:bodyPr>
          <a:lstStyle/>
          <a:p>
            <a:pPr algn="ctr" eaLnBrk="1" fontAlgn="auto" hangingPunct="1">
              <a:spcBef>
                <a:spcPts val="0"/>
              </a:spcBef>
              <a:spcAft>
                <a:spcPts val="0"/>
              </a:spcAft>
              <a:defRPr/>
            </a:pPr>
            <a:r>
              <a:rPr lang="en-US" b="1" dirty="0">
                <a:solidFill>
                  <a:schemeClr val="bg1"/>
                </a:solidFill>
                <a:latin typeface="+mn-lt"/>
                <a:cs typeface="+mn-cs"/>
              </a:rPr>
              <a:t>IHTIMAM</a:t>
            </a:r>
            <a:endParaRPr lang="uk-UA" b="1" dirty="0">
              <a:solidFill>
                <a:schemeClr val="bg1"/>
              </a:solidFill>
              <a:latin typeface="+mn-lt"/>
              <a:cs typeface="+mn-cs"/>
            </a:endParaRPr>
          </a:p>
        </p:txBody>
      </p:sp>
      <p:sp>
        <p:nvSpPr>
          <p:cNvPr id="28" name="TextBox 27"/>
          <p:cNvSpPr txBox="1">
            <a:spLocks noChangeArrowheads="1"/>
          </p:cNvSpPr>
          <p:nvPr/>
        </p:nvSpPr>
        <p:spPr bwMode="auto">
          <a:xfrm>
            <a:off x="6691313" y="2751138"/>
            <a:ext cx="37592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31" tIns="54416" rIns="108831" bIns="54416">
            <a:spAutoFit/>
          </a:bodyPr>
          <a:lstStyle>
            <a:lvl1pPr marL="271463" indent="-271463">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r" rtl="1" eaLnBrk="1" hangingPunct="1">
              <a:lnSpc>
                <a:spcPct val="110000"/>
              </a:lnSpc>
              <a:spcBef>
                <a:spcPct val="0"/>
              </a:spcBef>
              <a:buSzTx/>
              <a:buFont typeface="Arial" panose="020B0604020202020204" pitchFamily="34" charset="0"/>
              <a:buAutoNum type="arabicPeriod"/>
            </a:pPr>
            <a:r>
              <a:rPr lang="ar-OM" altLang="en-US" sz="1600" b="1" dirty="0">
                <a:solidFill>
                  <a:srgbClr val="595959"/>
                </a:solidFill>
              </a:rPr>
              <a:t>البطاقة مخصصة لكل قسم بطاقة خاصه</a:t>
            </a:r>
            <a:endParaRPr lang="en-US" altLang="en-US" sz="1600" b="1" dirty="0">
              <a:solidFill>
                <a:srgbClr val="595959"/>
              </a:solidFill>
            </a:endParaRPr>
          </a:p>
          <a:p>
            <a:pPr algn="r" rtl="1" eaLnBrk="1" hangingPunct="1">
              <a:lnSpc>
                <a:spcPct val="110000"/>
              </a:lnSpc>
              <a:spcBef>
                <a:spcPct val="0"/>
              </a:spcBef>
              <a:buSzTx/>
              <a:buFont typeface="Arial" panose="020B0604020202020204" pitchFamily="34" charset="0"/>
              <a:buAutoNum type="arabicPeriod"/>
            </a:pPr>
            <a:r>
              <a:rPr lang="ar-OM" altLang="en-US" sz="1600" b="1" dirty="0">
                <a:solidFill>
                  <a:srgbClr val="595959"/>
                </a:solidFill>
              </a:rPr>
              <a:t>تشمل موظفين المكاتب</a:t>
            </a:r>
            <a:endParaRPr lang="en-US" altLang="en-US" sz="1600" b="1" dirty="0">
              <a:solidFill>
                <a:srgbClr val="595959"/>
              </a:solidFill>
            </a:endParaRPr>
          </a:p>
          <a:p>
            <a:pPr algn="r" rtl="1" eaLnBrk="1" hangingPunct="1">
              <a:lnSpc>
                <a:spcPct val="110000"/>
              </a:lnSpc>
              <a:spcBef>
                <a:spcPct val="0"/>
              </a:spcBef>
              <a:buSzTx/>
              <a:buFont typeface="Arial" panose="020B0604020202020204" pitchFamily="34" charset="0"/>
              <a:buAutoNum type="arabicPeriod"/>
            </a:pPr>
            <a:r>
              <a:rPr lang="ar-OM" altLang="en-US" sz="1600" b="1" dirty="0">
                <a:solidFill>
                  <a:srgbClr val="595959"/>
                </a:solidFill>
              </a:rPr>
              <a:t>بسيطة وسهلة جدا</a:t>
            </a:r>
            <a:endParaRPr lang="en-US" altLang="en-US" sz="1600" b="1" dirty="0">
              <a:solidFill>
                <a:srgbClr val="595959"/>
              </a:solidFill>
            </a:endParaRPr>
          </a:p>
          <a:p>
            <a:pPr algn="r" rtl="1" eaLnBrk="1" hangingPunct="1">
              <a:lnSpc>
                <a:spcPct val="110000"/>
              </a:lnSpc>
              <a:spcBef>
                <a:spcPct val="0"/>
              </a:spcBef>
              <a:buSzTx/>
              <a:buFont typeface="Arial" panose="020B0604020202020204" pitchFamily="34" charset="0"/>
              <a:buAutoNum type="arabicPeriod"/>
            </a:pPr>
            <a:r>
              <a:rPr lang="ar-OM" altLang="en-US" sz="1600" b="1" dirty="0">
                <a:solidFill>
                  <a:srgbClr val="595959"/>
                </a:solidFill>
              </a:rPr>
              <a:t>مصممة من خلال إشراك الموظفين</a:t>
            </a:r>
            <a:endParaRPr lang="en-US" altLang="en-US" sz="1600" b="1" dirty="0">
              <a:solidFill>
                <a:srgbClr val="595959"/>
              </a:solidFill>
            </a:endParaRPr>
          </a:p>
          <a:p>
            <a:pPr algn="r" rtl="1" eaLnBrk="1" hangingPunct="1">
              <a:lnSpc>
                <a:spcPct val="110000"/>
              </a:lnSpc>
              <a:spcBef>
                <a:spcPct val="0"/>
              </a:spcBef>
              <a:buSzTx/>
              <a:buFont typeface="Arial" panose="020B0604020202020204" pitchFamily="34" charset="0"/>
              <a:buAutoNum type="arabicPeriod"/>
            </a:pPr>
            <a:r>
              <a:rPr lang="ar-OM" altLang="en-US" sz="1600" b="1" dirty="0">
                <a:solidFill>
                  <a:srgbClr val="595959"/>
                </a:solidFill>
              </a:rPr>
              <a:t>تقتصر بطاقات الملاحظات على </a:t>
            </a:r>
            <a:r>
              <a:rPr lang="en-US" altLang="en-US" sz="1600" b="1" dirty="0">
                <a:solidFill>
                  <a:srgbClr val="595959"/>
                </a:solidFill>
              </a:rPr>
              <a:t>4</a:t>
            </a:r>
            <a:r>
              <a:rPr lang="ar-OM" altLang="en-US" sz="1600" b="1" dirty="0">
                <a:solidFill>
                  <a:srgbClr val="595959"/>
                </a:solidFill>
              </a:rPr>
              <a:t> الى 6 سلوكيات حرجة</a:t>
            </a:r>
            <a:endParaRPr lang="en-US" altLang="en-US" sz="1600" b="1" dirty="0">
              <a:solidFill>
                <a:srgbClr val="595959"/>
              </a:solidFill>
            </a:endParaRPr>
          </a:p>
          <a:p>
            <a:pPr algn="r" rtl="1" eaLnBrk="1" hangingPunct="1">
              <a:lnSpc>
                <a:spcPct val="110000"/>
              </a:lnSpc>
              <a:spcBef>
                <a:spcPct val="0"/>
              </a:spcBef>
              <a:buSzTx/>
              <a:buFont typeface="Arial" panose="020B0604020202020204" pitchFamily="34" charset="0"/>
              <a:buAutoNum type="arabicPeriod"/>
            </a:pPr>
            <a:r>
              <a:rPr lang="ar-OM" altLang="en-US" sz="1600" b="1" dirty="0">
                <a:solidFill>
                  <a:srgbClr val="595959"/>
                </a:solidFill>
              </a:rPr>
              <a:t>ملكية النظام مع المشرف</a:t>
            </a:r>
            <a:endParaRPr lang="en-US" altLang="en-US" sz="1600" b="1" dirty="0">
              <a:solidFill>
                <a:srgbClr val="595959"/>
              </a:solidFill>
            </a:endParaRPr>
          </a:p>
          <a:p>
            <a:pPr algn="r" rtl="1" eaLnBrk="1" hangingPunct="1">
              <a:lnSpc>
                <a:spcPct val="110000"/>
              </a:lnSpc>
              <a:spcBef>
                <a:spcPct val="0"/>
              </a:spcBef>
              <a:buSzTx/>
              <a:buFont typeface="Arial" panose="020B0604020202020204" pitchFamily="34" charset="0"/>
              <a:buAutoNum type="arabicPeriod"/>
            </a:pPr>
            <a:r>
              <a:rPr lang="ar-OM" altLang="en-US" sz="1600" b="1" dirty="0">
                <a:solidFill>
                  <a:srgbClr val="595959"/>
                </a:solidFill>
              </a:rPr>
              <a:t>قاعدة بيانات شاملة</a:t>
            </a:r>
            <a:endParaRPr lang="en-US" altLang="en-US" sz="1600" b="1" dirty="0">
              <a:solidFill>
                <a:srgbClr val="595959"/>
              </a:solidFill>
            </a:endParaRPr>
          </a:p>
          <a:p>
            <a:pPr algn="r" rtl="1" eaLnBrk="1" hangingPunct="1">
              <a:lnSpc>
                <a:spcPct val="110000"/>
              </a:lnSpc>
              <a:spcBef>
                <a:spcPct val="0"/>
              </a:spcBef>
              <a:buSzTx/>
              <a:buFont typeface="Arial" panose="020B0604020202020204" pitchFamily="34" charset="0"/>
              <a:buAutoNum type="arabicPeriod"/>
            </a:pPr>
            <a:r>
              <a:rPr lang="ar-OM" altLang="en-US" sz="1600" b="1" dirty="0">
                <a:solidFill>
                  <a:srgbClr val="595959"/>
                </a:solidFill>
              </a:rPr>
              <a:t>متابعة مستمرة للإجراءات المتخذة</a:t>
            </a:r>
            <a:endParaRPr lang="en-US" altLang="en-US" sz="1600" b="1" dirty="0">
              <a:solidFill>
                <a:srgbClr val="595959"/>
              </a:solidFill>
            </a:endParaRPr>
          </a:p>
          <a:p>
            <a:pPr algn="r" rtl="1" eaLnBrk="1" hangingPunct="1">
              <a:lnSpc>
                <a:spcPct val="110000"/>
              </a:lnSpc>
              <a:spcBef>
                <a:spcPct val="0"/>
              </a:spcBef>
              <a:buSzTx/>
              <a:buFont typeface="Arial" panose="020B0604020202020204" pitchFamily="34" charset="0"/>
              <a:buAutoNum type="arabicPeriod"/>
            </a:pPr>
            <a:r>
              <a:rPr lang="ar-OM" altLang="en-US" sz="1600" b="1" dirty="0">
                <a:solidFill>
                  <a:srgbClr val="595959"/>
                </a:solidFill>
              </a:rPr>
              <a:t>التدريب مخصص على حسب الموظفين</a:t>
            </a:r>
          </a:p>
          <a:p>
            <a:pPr algn="r" rtl="1" eaLnBrk="1" hangingPunct="1">
              <a:lnSpc>
                <a:spcPct val="110000"/>
              </a:lnSpc>
              <a:spcBef>
                <a:spcPct val="0"/>
              </a:spcBef>
              <a:buSzTx/>
              <a:buFont typeface="Arial" panose="020B0604020202020204" pitchFamily="34" charset="0"/>
              <a:buAutoNum type="arabicPeriod"/>
            </a:pPr>
            <a:r>
              <a:rPr lang="ar-OM" altLang="en-US" sz="1600" b="1" dirty="0">
                <a:solidFill>
                  <a:srgbClr val="595959"/>
                </a:solidFill>
              </a:rPr>
              <a:t>توجد </a:t>
            </a:r>
            <a:r>
              <a:rPr lang="ar-OM" altLang="en-US" sz="1600" b="1" dirty="0" smtClean="0">
                <a:solidFill>
                  <a:srgbClr val="595959"/>
                </a:solidFill>
              </a:rPr>
              <a:t>4 مؤشرات </a:t>
            </a:r>
            <a:r>
              <a:rPr lang="ar-OM" altLang="en-US" sz="1600" b="1" dirty="0">
                <a:solidFill>
                  <a:srgbClr val="595959"/>
                </a:solidFill>
              </a:rPr>
              <a:t>أداء لقياس فعالية البرنامج</a:t>
            </a:r>
            <a:endParaRPr lang="en-US" altLang="en-US" sz="1600" b="1" dirty="0">
              <a:solidFill>
                <a:srgbClr val="595959"/>
              </a:solidFill>
            </a:endParaRPr>
          </a:p>
          <a:p>
            <a:pPr algn="r" rtl="1" eaLnBrk="1" hangingPunct="1">
              <a:lnSpc>
                <a:spcPct val="110000"/>
              </a:lnSpc>
              <a:spcBef>
                <a:spcPct val="0"/>
              </a:spcBef>
              <a:buSzTx/>
              <a:buFont typeface="Arial" panose="020B0604020202020204" pitchFamily="34" charset="0"/>
              <a:buAutoNum type="arabicPeriod"/>
            </a:pPr>
            <a:endParaRPr lang="en-US" altLang="en-US" sz="1400" b="1" dirty="0">
              <a:solidFill>
                <a:srgbClr val="595959"/>
              </a:solidFill>
            </a:endParaRPr>
          </a:p>
        </p:txBody>
      </p:sp>
    </p:spTree>
    <p:extLst>
      <p:ext uri="{BB962C8B-B14F-4D97-AF65-F5344CB8AC3E}">
        <p14:creationId xmlns:p14="http://schemas.microsoft.com/office/powerpoint/2010/main" val="2876763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8184232" y="150813"/>
            <a:ext cx="3604791" cy="757237"/>
          </a:xfrm>
          <a:prstGeom prst="rect">
            <a:avLst/>
          </a:prstGeom>
          <a:solidFill>
            <a:srgbClr val="F792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aphicFrame>
        <p:nvGraphicFramePr>
          <p:cNvPr id="55" name="Diagram 54"/>
          <p:cNvGraphicFramePr/>
          <p:nvPr>
            <p:extLst>
              <p:ext uri="{D42A27DB-BD31-4B8C-83A1-F6EECF244321}">
                <p14:modId xmlns:p14="http://schemas.microsoft.com/office/powerpoint/2010/main" val="1425078336"/>
              </p:ext>
            </p:extLst>
          </p:nvPr>
        </p:nvGraphicFramePr>
        <p:xfrm>
          <a:off x="2286000" y="1219200"/>
          <a:ext cx="4419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6" name="TextBox 55"/>
          <p:cNvSpPr txBox="1"/>
          <p:nvPr/>
        </p:nvSpPr>
        <p:spPr>
          <a:xfrm>
            <a:off x="2495600" y="262008"/>
            <a:ext cx="9144000" cy="584200"/>
          </a:xfrm>
          <a:prstGeom prst="rect">
            <a:avLst/>
          </a:prstGeom>
          <a:noFill/>
        </p:spPr>
        <p:txBody>
          <a:bodyPr>
            <a:spAutoFit/>
          </a:bodyPr>
          <a:lstStyle/>
          <a:p>
            <a:pPr algn="r" eaLnBrk="1" hangingPunct="1">
              <a:defRPr/>
            </a:pPr>
            <a:r>
              <a:rPr lang="ar-OM" sz="3200" b="1" dirty="0">
                <a:solidFill>
                  <a:schemeClr val="tx1">
                    <a:lumMod val="65000"/>
                    <a:lumOff val="35000"/>
                  </a:schemeClr>
                </a:solidFill>
                <a:latin typeface="+mn-lt"/>
              </a:rPr>
              <a:t>اساسيات نظام ”اهتمام“</a:t>
            </a:r>
            <a:endParaRPr lang="en-US" sz="3200" b="1" dirty="0">
              <a:solidFill>
                <a:schemeClr val="tx1">
                  <a:lumMod val="65000"/>
                  <a:lumOff val="35000"/>
                </a:schemeClr>
              </a:solidFill>
              <a:latin typeface="+mn-lt"/>
            </a:endParaRPr>
          </a:p>
        </p:txBody>
      </p:sp>
      <p:sp>
        <p:nvSpPr>
          <p:cNvPr id="57" name="Text Placeholder 33"/>
          <p:cNvSpPr txBox="1">
            <a:spLocks/>
          </p:cNvSpPr>
          <p:nvPr/>
        </p:nvSpPr>
        <p:spPr bwMode="auto">
          <a:xfrm>
            <a:off x="4114800" y="1066800"/>
            <a:ext cx="1595438" cy="36036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defTabSz="457082">
              <a:spcBef>
                <a:spcPct val="20000"/>
              </a:spcBef>
              <a:buFont typeface="Arial" panose="020B0604020202020204" pitchFamily="34" charset="0"/>
              <a:buNone/>
              <a:defRPr/>
            </a:pPr>
            <a:r>
              <a:rPr lang="ar-OM" sz="2400" b="1" dirty="0" smtClean="0">
                <a:solidFill>
                  <a:schemeClr val="tx1">
                    <a:lumMod val="65000"/>
                    <a:lumOff val="35000"/>
                  </a:schemeClr>
                </a:solidFill>
                <a:latin typeface="+mn-lt"/>
                <a:ea typeface="Segoe UI" panose="020B0502040204020203" pitchFamily="34" charset="0"/>
                <a:cs typeface="Segoe UI Semilight" panose="020B0402040204020203" pitchFamily="34" charset="0"/>
              </a:rPr>
              <a:t>مراقبه</a:t>
            </a:r>
            <a:endParaRPr lang="en-AU" sz="2400" b="1" dirty="0">
              <a:solidFill>
                <a:schemeClr val="tx1">
                  <a:lumMod val="65000"/>
                  <a:lumOff val="35000"/>
                </a:schemeClr>
              </a:solidFill>
              <a:latin typeface="+mn-lt"/>
              <a:ea typeface="Segoe UI" panose="020B0502040204020203" pitchFamily="34" charset="0"/>
              <a:cs typeface="Segoe UI Semilight" panose="020B0402040204020203" pitchFamily="34" charset="0"/>
            </a:endParaRPr>
          </a:p>
        </p:txBody>
      </p:sp>
      <p:sp>
        <p:nvSpPr>
          <p:cNvPr id="58" name="Text Placeholder 32"/>
          <p:cNvSpPr txBox="1">
            <a:spLocks/>
          </p:cNvSpPr>
          <p:nvPr/>
        </p:nvSpPr>
        <p:spPr bwMode="auto">
          <a:xfrm>
            <a:off x="6096000" y="2581275"/>
            <a:ext cx="2286000" cy="63341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defRPr/>
            </a:pPr>
            <a:r>
              <a:rPr lang="ar-OM" sz="1600" i="1" dirty="0" smtClean="0">
                <a:solidFill>
                  <a:schemeClr val="tx1">
                    <a:lumMod val="65000"/>
                    <a:lumOff val="35000"/>
                  </a:schemeClr>
                </a:solidFill>
                <a:latin typeface="+mn-lt"/>
              </a:rPr>
              <a:t>اعطي انطباعك البنّاء مع محاوله فهم الاسباب الجذريه لسلوك ما</a:t>
            </a:r>
            <a:r>
              <a:rPr lang="en-US" sz="1600" i="1" dirty="0" smtClean="0">
                <a:solidFill>
                  <a:schemeClr val="tx1">
                    <a:lumMod val="65000"/>
                    <a:lumOff val="35000"/>
                  </a:schemeClr>
                </a:solidFill>
                <a:latin typeface="+mn-lt"/>
              </a:rPr>
              <a:t>.</a:t>
            </a:r>
            <a:endParaRPr lang="en-US" sz="1600" i="1" dirty="0">
              <a:solidFill>
                <a:schemeClr val="tx1">
                  <a:lumMod val="65000"/>
                  <a:lumOff val="35000"/>
                </a:schemeClr>
              </a:solidFill>
              <a:latin typeface="+mn-lt"/>
            </a:endParaRPr>
          </a:p>
        </p:txBody>
      </p:sp>
      <p:sp>
        <p:nvSpPr>
          <p:cNvPr id="59" name="Text Placeholder 33"/>
          <p:cNvSpPr txBox="1">
            <a:spLocks/>
          </p:cNvSpPr>
          <p:nvPr/>
        </p:nvSpPr>
        <p:spPr bwMode="auto">
          <a:xfrm>
            <a:off x="6781800" y="1939925"/>
            <a:ext cx="1905000" cy="35877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defTabSz="457082">
              <a:spcBef>
                <a:spcPct val="20000"/>
              </a:spcBef>
              <a:buFont typeface="Arial" panose="020B0604020202020204" pitchFamily="34" charset="0"/>
              <a:buNone/>
              <a:defRPr/>
            </a:pPr>
            <a:r>
              <a:rPr lang="ar-OM" sz="2400" b="1" dirty="0" smtClean="0">
                <a:solidFill>
                  <a:schemeClr val="tx1">
                    <a:lumMod val="65000"/>
                    <a:lumOff val="35000"/>
                  </a:schemeClr>
                </a:solidFill>
                <a:latin typeface="+mj-lt"/>
                <a:ea typeface="Segoe UI" panose="020B0502040204020203" pitchFamily="34" charset="0"/>
                <a:cs typeface="Segoe UI Semilight" panose="020B0402040204020203" pitchFamily="34" charset="0"/>
              </a:rPr>
              <a:t>اعطاء الانطباعات</a:t>
            </a:r>
            <a:endParaRPr lang="en-AU" sz="2400" b="1" dirty="0">
              <a:solidFill>
                <a:schemeClr val="tx1">
                  <a:lumMod val="65000"/>
                  <a:lumOff val="35000"/>
                </a:schemeClr>
              </a:solidFill>
              <a:latin typeface="+mj-lt"/>
              <a:ea typeface="Segoe UI" panose="020B0502040204020203" pitchFamily="34" charset="0"/>
              <a:cs typeface="Segoe UI Semilight" panose="020B0402040204020203" pitchFamily="34" charset="0"/>
            </a:endParaRPr>
          </a:p>
        </p:txBody>
      </p:sp>
      <p:sp>
        <p:nvSpPr>
          <p:cNvPr id="60" name="Text Placeholder 32"/>
          <p:cNvSpPr txBox="1">
            <a:spLocks/>
          </p:cNvSpPr>
          <p:nvPr/>
        </p:nvSpPr>
        <p:spPr bwMode="auto">
          <a:xfrm>
            <a:off x="6172200" y="4191000"/>
            <a:ext cx="2286000" cy="63341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defRPr/>
            </a:pPr>
            <a:r>
              <a:rPr lang="ar-OM" sz="1600" i="1" dirty="0" smtClean="0">
                <a:solidFill>
                  <a:schemeClr val="tx1">
                    <a:lumMod val="65000"/>
                    <a:lumOff val="35000"/>
                  </a:schemeClr>
                </a:solidFill>
                <a:latin typeface="+mn-lt"/>
              </a:rPr>
              <a:t>وثّق الملاحظات في قاعده بيانات</a:t>
            </a:r>
            <a:endParaRPr lang="en-US" sz="1600" i="1" dirty="0">
              <a:solidFill>
                <a:schemeClr val="tx1">
                  <a:lumMod val="65000"/>
                  <a:lumOff val="35000"/>
                </a:schemeClr>
              </a:solidFill>
              <a:latin typeface="+mn-lt"/>
            </a:endParaRPr>
          </a:p>
        </p:txBody>
      </p:sp>
      <p:sp>
        <p:nvSpPr>
          <p:cNvPr id="61" name="Text Placeholder 33"/>
          <p:cNvSpPr txBox="1">
            <a:spLocks/>
          </p:cNvSpPr>
          <p:nvPr/>
        </p:nvSpPr>
        <p:spPr bwMode="auto">
          <a:xfrm>
            <a:off x="6019800" y="3886200"/>
            <a:ext cx="1425575" cy="35877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defTabSz="457082">
              <a:spcBef>
                <a:spcPct val="20000"/>
              </a:spcBef>
              <a:buFont typeface="Arial" panose="020B0604020202020204" pitchFamily="34" charset="0"/>
              <a:buNone/>
              <a:defRPr/>
            </a:pPr>
            <a:r>
              <a:rPr lang="ar-OM" sz="2400" b="1" dirty="0" smtClean="0">
                <a:solidFill>
                  <a:schemeClr val="tx1">
                    <a:lumMod val="65000"/>
                    <a:lumOff val="35000"/>
                  </a:schemeClr>
                </a:solidFill>
                <a:latin typeface="+mn-lt"/>
                <a:ea typeface="Segoe UI" panose="020B0502040204020203" pitchFamily="34" charset="0"/>
                <a:cs typeface="Segoe UI Semilight" panose="020B0402040204020203" pitchFamily="34" charset="0"/>
              </a:rPr>
              <a:t>توثيق</a:t>
            </a:r>
            <a:r>
              <a:rPr lang="en-AU" sz="2400" b="1" dirty="0" smtClean="0">
                <a:solidFill>
                  <a:schemeClr val="tx1">
                    <a:lumMod val="65000"/>
                    <a:lumOff val="35000"/>
                  </a:schemeClr>
                </a:solidFill>
                <a:latin typeface="+mn-lt"/>
                <a:ea typeface="Segoe UI" panose="020B0502040204020203" pitchFamily="34" charset="0"/>
                <a:cs typeface="Segoe UI Semilight" panose="020B0402040204020203" pitchFamily="34" charset="0"/>
              </a:rPr>
              <a:t> </a:t>
            </a:r>
            <a:endParaRPr lang="en-AU" sz="2400" b="1" dirty="0">
              <a:solidFill>
                <a:schemeClr val="tx1">
                  <a:lumMod val="65000"/>
                  <a:lumOff val="35000"/>
                </a:schemeClr>
              </a:solidFill>
              <a:latin typeface="+mn-lt"/>
              <a:ea typeface="Segoe UI" panose="020B0502040204020203" pitchFamily="34" charset="0"/>
              <a:cs typeface="Segoe UI Semilight" panose="020B0402040204020203" pitchFamily="34" charset="0"/>
            </a:endParaRPr>
          </a:p>
        </p:txBody>
      </p:sp>
      <p:sp>
        <p:nvSpPr>
          <p:cNvPr id="62" name="Text Placeholder 32"/>
          <p:cNvSpPr txBox="1">
            <a:spLocks/>
          </p:cNvSpPr>
          <p:nvPr/>
        </p:nvSpPr>
        <p:spPr bwMode="auto">
          <a:xfrm>
            <a:off x="3641725" y="5673725"/>
            <a:ext cx="1536700" cy="63341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defRPr/>
            </a:pPr>
            <a:r>
              <a:rPr lang="ar-OM" sz="1600" i="1" dirty="0" smtClean="0">
                <a:solidFill>
                  <a:schemeClr val="tx1">
                    <a:lumMod val="65000"/>
                    <a:lumOff val="35000"/>
                  </a:schemeClr>
                </a:solidFill>
                <a:latin typeface="+mn-lt"/>
              </a:rPr>
              <a:t>نفّذ ما تم نقاشه</a:t>
            </a:r>
            <a:r>
              <a:rPr lang="en-US" sz="1600" i="1" dirty="0" smtClean="0">
                <a:solidFill>
                  <a:schemeClr val="tx1">
                    <a:lumMod val="65000"/>
                    <a:lumOff val="35000"/>
                  </a:schemeClr>
                </a:solidFill>
                <a:latin typeface="+mn-lt"/>
              </a:rPr>
              <a:t>.</a:t>
            </a:r>
            <a:endParaRPr lang="en-US" sz="1600" i="1" dirty="0">
              <a:solidFill>
                <a:schemeClr val="tx1">
                  <a:lumMod val="65000"/>
                  <a:lumOff val="35000"/>
                </a:schemeClr>
              </a:solidFill>
              <a:latin typeface="+mn-lt"/>
            </a:endParaRPr>
          </a:p>
        </p:txBody>
      </p:sp>
      <p:sp>
        <p:nvSpPr>
          <p:cNvPr id="63" name="Text Placeholder 33"/>
          <p:cNvSpPr txBox="1">
            <a:spLocks/>
          </p:cNvSpPr>
          <p:nvPr/>
        </p:nvSpPr>
        <p:spPr bwMode="auto">
          <a:xfrm>
            <a:off x="3468688" y="5302250"/>
            <a:ext cx="1597025" cy="35877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defTabSz="457082">
              <a:spcBef>
                <a:spcPct val="20000"/>
              </a:spcBef>
              <a:buFont typeface="Arial" panose="020B0604020202020204" pitchFamily="34" charset="0"/>
              <a:buNone/>
              <a:defRPr/>
            </a:pPr>
            <a:r>
              <a:rPr lang="ar-OM" sz="2400" b="1" dirty="0" smtClean="0">
                <a:solidFill>
                  <a:schemeClr val="tx1">
                    <a:lumMod val="65000"/>
                    <a:lumOff val="35000"/>
                  </a:schemeClr>
                </a:solidFill>
                <a:latin typeface="+mn-lt"/>
                <a:ea typeface="Segoe UI" panose="020B0502040204020203" pitchFamily="34" charset="0"/>
                <a:cs typeface="Segoe UI Semilight" panose="020B0402040204020203" pitchFamily="34" charset="0"/>
              </a:rPr>
              <a:t>تنفيذ النتائج </a:t>
            </a:r>
            <a:endParaRPr lang="en-AU" sz="2400" b="1" dirty="0">
              <a:solidFill>
                <a:schemeClr val="tx1">
                  <a:lumMod val="65000"/>
                  <a:lumOff val="35000"/>
                </a:schemeClr>
              </a:solidFill>
              <a:latin typeface="+mn-lt"/>
              <a:ea typeface="Segoe UI" panose="020B0502040204020203" pitchFamily="34" charset="0"/>
              <a:cs typeface="Segoe UI Semilight" panose="020B0402040204020203" pitchFamily="34" charset="0"/>
            </a:endParaRPr>
          </a:p>
        </p:txBody>
      </p:sp>
      <p:sp>
        <p:nvSpPr>
          <p:cNvPr id="64" name="Text Placeholder 32"/>
          <p:cNvSpPr txBox="1">
            <a:spLocks/>
          </p:cNvSpPr>
          <p:nvPr/>
        </p:nvSpPr>
        <p:spPr bwMode="auto">
          <a:xfrm>
            <a:off x="474663" y="4129088"/>
            <a:ext cx="2205037" cy="63341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defRPr/>
            </a:pPr>
            <a:r>
              <a:rPr lang="ar-OM" sz="1600" i="1" dirty="0" smtClean="0">
                <a:solidFill>
                  <a:schemeClr val="tx1">
                    <a:lumMod val="65000"/>
                    <a:lumOff val="35000"/>
                  </a:schemeClr>
                </a:solidFill>
                <a:latin typeface="+mn-lt"/>
              </a:rPr>
              <a:t>حلّل البيانات بشكل دوري لاستخلاص ما يجب التركيز عليه</a:t>
            </a:r>
            <a:r>
              <a:rPr lang="en-US" sz="1600" i="1" dirty="0" smtClean="0">
                <a:solidFill>
                  <a:schemeClr val="tx1">
                    <a:lumMod val="65000"/>
                    <a:lumOff val="35000"/>
                  </a:schemeClr>
                </a:solidFill>
                <a:latin typeface="+mn-lt"/>
              </a:rPr>
              <a:t>. </a:t>
            </a:r>
            <a:endParaRPr lang="en-US" sz="1600" i="1" dirty="0">
              <a:solidFill>
                <a:schemeClr val="tx1">
                  <a:lumMod val="65000"/>
                  <a:lumOff val="35000"/>
                </a:schemeClr>
              </a:solidFill>
              <a:latin typeface="+mn-lt"/>
            </a:endParaRPr>
          </a:p>
        </p:txBody>
      </p:sp>
      <p:sp>
        <p:nvSpPr>
          <p:cNvPr id="65" name="Text Placeholder 33"/>
          <p:cNvSpPr txBox="1">
            <a:spLocks/>
          </p:cNvSpPr>
          <p:nvPr/>
        </p:nvSpPr>
        <p:spPr bwMode="auto">
          <a:xfrm>
            <a:off x="1470025" y="3317875"/>
            <a:ext cx="1425575" cy="35877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defTabSz="457082">
              <a:spcBef>
                <a:spcPct val="20000"/>
              </a:spcBef>
              <a:buFont typeface="Arial" panose="020B0604020202020204" pitchFamily="34" charset="0"/>
              <a:buNone/>
              <a:defRPr/>
            </a:pPr>
            <a:r>
              <a:rPr lang="ar-OM" sz="2400" b="1" dirty="0" smtClean="0">
                <a:solidFill>
                  <a:schemeClr val="tx1">
                    <a:lumMod val="65000"/>
                    <a:lumOff val="35000"/>
                  </a:schemeClr>
                </a:solidFill>
                <a:latin typeface="+mn-lt"/>
                <a:ea typeface="Segoe UI" panose="020B0502040204020203" pitchFamily="34" charset="0"/>
                <a:cs typeface="Segoe UI Semilight" panose="020B0402040204020203" pitchFamily="34" charset="0"/>
              </a:rPr>
              <a:t>تحليل البيانات</a:t>
            </a:r>
            <a:endParaRPr lang="en-AU" sz="2400" b="1" dirty="0">
              <a:solidFill>
                <a:schemeClr val="tx1">
                  <a:lumMod val="65000"/>
                  <a:lumOff val="35000"/>
                </a:schemeClr>
              </a:solidFill>
              <a:latin typeface="+mn-lt"/>
              <a:ea typeface="Segoe UI" panose="020B0502040204020203" pitchFamily="34" charset="0"/>
              <a:cs typeface="Segoe UI Semilight" panose="020B0402040204020203" pitchFamily="34" charset="0"/>
            </a:endParaRPr>
          </a:p>
        </p:txBody>
      </p:sp>
      <p:sp>
        <p:nvSpPr>
          <p:cNvPr id="66" name="Text Placeholder 32"/>
          <p:cNvSpPr txBox="1">
            <a:spLocks/>
          </p:cNvSpPr>
          <p:nvPr/>
        </p:nvSpPr>
        <p:spPr bwMode="auto">
          <a:xfrm>
            <a:off x="368300" y="1979613"/>
            <a:ext cx="2311400" cy="99060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defRPr/>
            </a:pPr>
            <a:r>
              <a:rPr lang="ar-OM" sz="1600" i="1" dirty="0" smtClean="0">
                <a:solidFill>
                  <a:schemeClr val="tx1">
                    <a:lumMod val="65000"/>
                    <a:lumOff val="35000"/>
                  </a:schemeClr>
                </a:solidFill>
                <a:latin typeface="+mn-lt"/>
              </a:rPr>
              <a:t>اعمل على تحسين النظام ليعمل بكفائه عاليه</a:t>
            </a:r>
            <a:r>
              <a:rPr lang="en-US" sz="1600" i="1" dirty="0" smtClean="0">
                <a:solidFill>
                  <a:schemeClr val="tx1">
                    <a:lumMod val="65000"/>
                    <a:lumOff val="35000"/>
                  </a:schemeClr>
                </a:solidFill>
                <a:latin typeface="+mn-lt"/>
              </a:rPr>
              <a:t>.</a:t>
            </a:r>
            <a:endParaRPr lang="en-US" sz="1600" i="1" dirty="0">
              <a:solidFill>
                <a:schemeClr val="tx1">
                  <a:lumMod val="65000"/>
                  <a:lumOff val="35000"/>
                </a:schemeClr>
              </a:solidFill>
              <a:latin typeface="+mn-lt"/>
            </a:endParaRPr>
          </a:p>
        </p:txBody>
      </p:sp>
      <p:sp>
        <p:nvSpPr>
          <p:cNvPr id="67" name="Text Placeholder 33"/>
          <p:cNvSpPr txBox="1">
            <a:spLocks/>
          </p:cNvSpPr>
          <p:nvPr/>
        </p:nvSpPr>
        <p:spPr bwMode="auto">
          <a:xfrm>
            <a:off x="1854200" y="1373188"/>
            <a:ext cx="1574800" cy="36036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defTabSz="457082">
              <a:spcBef>
                <a:spcPct val="20000"/>
              </a:spcBef>
              <a:buFont typeface="Arial" panose="020B0604020202020204" pitchFamily="34" charset="0"/>
              <a:buNone/>
              <a:defRPr/>
            </a:pPr>
            <a:r>
              <a:rPr lang="ar-OM" sz="2400" b="1" dirty="0" smtClean="0">
                <a:solidFill>
                  <a:schemeClr val="tx1">
                    <a:lumMod val="65000"/>
                    <a:lumOff val="35000"/>
                  </a:schemeClr>
                </a:solidFill>
                <a:latin typeface="+mn-lt"/>
                <a:ea typeface="Segoe UI" panose="020B0502040204020203" pitchFamily="34" charset="0"/>
                <a:cs typeface="Segoe UI Semilight" panose="020B0402040204020203" pitchFamily="34" charset="0"/>
              </a:rPr>
              <a:t>التحسين المستمر</a:t>
            </a:r>
            <a:endParaRPr lang="en-AU" sz="2400" b="1" dirty="0">
              <a:solidFill>
                <a:schemeClr val="tx1">
                  <a:lumMod val="65000"/>
                  <a:lumOff val="35000"/>
                </a:schemeClr>
              </a:solidFill>
              <a:latin typeface="+mn-lt"/>
              <a:ea typeface="Segoe UI" panose="020B0502040204020203" pitchFamily="34" charset="0"/>
              <a:cs typeface="Segoe UI Semilight" panose="020B0402040204020203" pitchFamily="34" charset="0"/>
            </a:endParaRPr>
          </a:p>
        </p:txBody>
      </p:sp>
      <p:sp>
        <p:nvSpPr>
          <p:cNvPr id="68" name="Freeform 88"/>
          <p:cNvSpPr>
            <a:spLocks noChangeArrowheads="1"/>
          </p:cNvSpPr>
          <p:nvPr/>
        </p:nvSpPr>
        <p:spPr bwMode="auto">
          <a:xfrm>
            <a:off x="381000" y="3657600"/>
            <a:ext cx="271463" cy="204788"/>
          </a:xfrm>
          <a:custGeom>
            <a:avLst/>
            <a:gdLst>
              <a:gd name="T0" fmla="*/ 2147483646 w 498"/>
              <a:gd name="T1" fmla="*/ 2147483646 h 303"/>
              <a:gd name="T2" fmla="*/ 2147483646 w 498"/>
              <a:gd name="T3" fmla="*/ 2147483646 h 303"/>
              <a:gd name="T4" fmla="*/ 2147483646 w 498"/>
              <a:gd name="T5" fmla="*/ 2147483646 h 303"/>
              <a:gd name="T6" fmla="*/ 0 w 498"/>
              <a:gd name="T7" fmla="*/ 2147483646 h 303"/>
              <a:gd name="T8" fmla="*/ 2147483646 w 498"/>
              <a:gd name="T9" fmla="*/ 2147483646 h 303"/>
              <a:gd name="T10" fmla="*/ 2147483646 w 498"/>
              <a:gd name="T11" fmla="*/ 2147483646 h 303"/>
              <a:gd name="T12" fmla="*/ 2147483646 w 498"/>
              <a:gd name="T13" fmla="*/ 2147483646 h 303"/>
              <a:gd name="T14" fmla="*/ 2147483646 w 498"/>
              <a:gd name="T15" fmla="*/ 2147483646 h 303"/>
              <a:gd name="T16" fmla="*/ 2147483646 w 498"/>
              <a:gd name="T17" fmla="*/ 2147483646 h 303"/>
              <a:gd name="T18" fmla="*/ 2147483646 w 498"/>
              <a:gd name="T19" fmla="*/ 2147483646 h 303"/>
              <a:gd name="T20" fmla="*/ 2147483646 w 498"/>
              <a:gd name="T21" fmla="*/ 2147483646 h 303"/>
              <a:gd name="T22" fmla="*/ 2147483646 w 498"/>
              <a:gd name="T23" fmla="*/ 2147483646 h 303"/>
              <a:gd name="T24" fmla="*/ 2147483646 w 498"/>
              <a:gd name="T25" fmla="*/ 2147483646 h 303"/>
              <a:gd name="T26" fmla="*/ 2147483646 w 498"/>
              <a:gd name="T27" fmla="*/ 2147483646 h 303"/>
              <a:gd name="T28" fmla="*/ 2147483646 w 498"/>
              <a:gd name="T29" fmla="*/ 2147483646 h 303"/>
              <a:gd name="T30" fmla="*/ 2147483646 w 498"/>
              <a:gd name="T31" fmla="*/ 2147483646 h 303"/>
              <a:gd name="T32" fmla="*/ 2147483646 w 498"/>
              <a:gd name="T33" fmla="*/ 2147483646 h 303"/>
              <a:gd name="T34" fmla="*/ 2147483646 w 498"/>
              <a:gd name="T35" fmla="*/ 2147483646 h 303"/>
              <a:gd name="T36" fmla="*/ 2147483646 w 498"/>
              <a:gd name="T37" fmla="*/ 2147483646 h 303"/>
              <a:gd name="T38" fmla="*/ 2147483646 w 498"/>
              <a:gd name="T39" fmla="*/ 2147483646 h 3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8"/>
              <a:gd name="T61" fmla="*/ 0 h 303"/>
              <a:gd name="T62" fmla="*/ 498 w 498"/>
              <a:gd name="T63" fmla="*/ 303 h 30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8" h="303">
                <a:moveTo>
                  <a:pt x="186" y="9"/>
                </a:moveTo>
                <a:lnTo>
                  <a:pt x="186" y="9"/>
                </a:lnTo>
                <a:cubicBezTo>
                  <a:pt x="178" y="0"/>
                  <a:pt x="168" y="0"/>
                  <a:pt x="160" y="9"/>
                </a:cubicBezTo>
                <a:cubicBezTo>
                  <a:pt x="0" y="151"/>
                  <a:pt x="0" y="151"/>
                  <a:pt x="0" y="151"/>
                </a:cubicBezTo>
                <a:cubicBezTo>
                  <a:pt x="160" y="293"/>
                  <a:pt x="160" y="293"/>
                  <a:pt x="160" y="293"/>
                </a:cubicBezTo>
                <a:cubicBezTo>
                  <a:pt x="168" y="302"/>
                  <a:pt x="178" y="302"/>
                  <a:pt x="186" y="293"/>
                </a:cubicBezTo>
                <a:cubicBezTo>
                  <a:pt x="195" y="283"/>
                  <a:pt x="195" y="274"/>
                  <a:pt x="186" y="266"/>
                </a:cubicBezTo>
                <a:cubicBezTo>
                  <a:pt x="62" y="151"/>
                  <a:pt x="62" y="151"/>
                  <a:pt x="62" y="151"/>
                </a:cubicBezTo>
                <a:cubicBezTo>
                  <a:pt x="186" y="45"/>
                  <a:pt x="186" y="45"/>
                  <a:pt x="186" y="45"/>
                </a:cubicBezTo>
                <a:cubicBezTo>
                  <a:pt x="195" y="35"/>
                  <a:pt x="195" y="18"/>
                  <a:pt x="186" y="9"/>
                </a:cubicBezTo>
                <a:close/>
                <a:moveTo>
                  <a:pt x="337" y="9"/>
                </a:moveTo>
                <a:lnTo>
                  <a:pt x="337" y="9"/>
                </a:lnTo>
                <a:cubicBezTo>
                  <a:pt x="328" y="0"/>
                  <a:pt x="319" y="0"/>
                  <a:pt x="311" y="9"/>
                </a:cubicBezTo>
                <a:cubicBezTo>
                  <a:pt x="302" y="18"/>
                  <a:pt x="302" y="35"/>
                  <a:pt x="311" y="45"/>
                </a:cubicBezTo>
                <a:cubicBezTo>
                  <a:pt x="434" y="151"/>
                  <a:pt x="434" y="151"/>
                  <a:pt x="434" y="151"/>
                </a:cubicBezTo>
                <a:cubicBezTo>
                  <a:pt x="311" y="266"/>
                  <a:pt x="311" y="266"/>
                  <a:pt x="311" y="266"/>
                </a:cubicBezTo>
                <a:cubicBezTo>
                  <a:pt x="302" y="274"/>
                  <a:pt x="302" y="283"/>
                  <a:pt x="311" y="293"/>
                </a:cubicBezTo>
                <a:cubicBezTo>
                  <a:pt x="319" y="302"/>
                  <a:pt x="328" y="302"/>
                  <a:pt x="337" y="293"/>
                </a:cubicBezTo>
                <a:cubicBezTo>
                  <a:pt x="497" y="151"/>
                  <a:pt x="497" y="151"/>
                  <a:pt x="497" y="151"/>
                </a:cubicBezTo>
                <a:lnTo>
                  <a:pt x="337"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 name="Freeform 21"/>
          <p:cNvSpPr>
            <a:spLocks noChangeArrowheads="1"/>
          </p:cNvSpPr>
          <p:nvPr/>
        </p:nvSpPr>
        <p:spPr bwMode="auto">
          <a:xfrm>
            <a:off x="381000" y="2667000"/>
            <a:ext cx="271463" cy="187325"/>
          </a:xfrm>
          <a:custGeom>
            <a:avLst/>
            <a:gdLst>
              <a:gd name="T0" fmla="*/ 2147483646 w 497"/>
              <a:gd name="T1" fmla="*/ 0 h 276"/>
              <a:gd name="T2" fmla="*/ 2147483646 w 497"/>
              <a:gd name="T3" fmla="*/ 0 h 276"/>
              <a:gd name="T4" fmla="*/ 0 w 497"/>
              <a:gd name="T5" fmla="*/ 2147483646 h 276"/>
              <a:gd name="T6" fmla="*/ 2147483646 w 497"/>
              <a:gd name="T7" fmla="*/ 2147483646 h 276"/>
              <a:gd name="T8" fmla="*/ 2147483646 w 497"/>
              <a:gd name="T9" fmla="*/ 2147483646 h 276"/>
              <a:gd name="T10" fmla="*/ 2147483646 w 497"/>
              <a:gd name="T11" fmla="*/ 0 h 276"/>
              <a:gd name="T12" fmla="*/ 2147483646 w 497"/>
              <a:gd name="T13" fmla="*/ 2147483646 h 276"/>
              <a:gd name="T14" fmla="*/ 2147483646 w 497"/>
              <a:gd name="T15" fmla="*/ 2147483646 h 276"/>
              <a:gd name="T16" fmla="*/ 2147483646 w 497"/>
              <a:gd name="T17" fmla="*/ 2147483646 h 276"/>
              <a:gd name="T18" fmla="*/ 2147483646 w 497"/>
              <a:gd name="T19" fmla="*/ 2147483646 h 276"/>
              <a:gd name="T20" fmla="*/ 2147483646 w 497"/>
              <a:gd name="T21" fmla="*/ 2147483646 h 276"/>
              <a:gd name="T22" fmla="*/ 2147483646 w 497"/>
              <a:gd name="T23" fmla="*/ 2147483646 h 276"/>
              <a:gd name="T24" fmla="*/ 2147483646 w 497"/>
              <a:gd name="T25" fmla="*/ 2147483646 h 276"/>
              <a:gd name="T26" fmla="*/ 2147483646 w 497"/>
              <a:gd name="T27" fmla="*/ 2147483646 h 276"/>
              <a:gd name="T28" fmla="*/ 2147483646 w 497"/>
              <a:gd name="T29" fmla="*/ 2147483646 h 276"/>
              <a:gd name="T30" fmla="*/ 2147483646 w 497"/>
              <a:gd name="T31" fmla="*/ 2147483646 h 276"/>
              <a:gd name="T32" fmla="*/ 2147483646 w 497"/>
              <a:gd name="T33" fmla="*/ 2147483646 h 276"/>
              <a:gd name="T34" fmla="*/ 2147483646 w 497"/>
              <a:gd name="T35" fmla="*/ 2147483646 h 276"/>
              <a:gd name="T36" fmla="*/ 2147483646 w 497"/>
              <a:gd name="T37" fmla="*/ 2147483646 h 2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7"/>
              <a:gd name="T58" fmla="*/ 0 h 276"/>
              <a:gd name="T59" fmla="*/ 497 w 497"/>
              <a:gd name="T60" fmla="*/ 276 h 2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0" name="Freeform 166"/>
          <p:cNvSpPr>
            <a:spLocks noChangeArrowheads="1"/>
          </p:cNvSpPr>
          <p:nvPr/>
        </p:nvSpPr>
        <p:spPr bwMode="auto">
          <a:xfrm>
            <a:off x="8305800" y="3581400"/>
            <a:ext cx="211138" cy="300038"/>
          </a:xfrm>
          <a:custGeom>
            <a:avLst/>
            <a:gdLst>
              <a:gd name="T0" fmla="*/ 2147483646 w 390"/>
              <a:gd name="T1" fmla="*/ 0 h 445"/>
              <a:gd name="T2" fmla="*/ 2147483646 w 390"/>
              <a:gd name="T3" fmla="*/ 0 h 445"/>
              <a:gd name="T4" fmla="*/ 2147483646 w 390"/>
              <a:gd name="T5" fmla="*/ 0 h 445"/>
              <a:gd name="T6" fmla="*/ 2147483646 w 390"/>
              <a:gd name="T7" fmla="*/ 2147483646 h 445"/>
              <a:gd name="T8" fmla="*/ 2147483646 w 390"/>
              <a:gd name="T9" fmla="*/ 2147483646 h 445"/>
              <a:gd name="T10" fmla="*/ 2147483646 w 390"/>
              <a:gd name="T11" fmla="*/ 2147483646 h 445"/>
              <a:gd name="T12" fmla="*/ 2147483646 w 390"/>
              <a:gd name="T13" fmla="*/ 2147483646 h 445"/>
              <a:gd name="T14" fmla="*/ 2147483646 w 390"/>
              <a:gd name="T15" fmla="*/ 0 h 445"/>
              <a:gd name="T16" fmla="*/ 2147483646 w 390"/>
              <a:gd name="T17" fmla="*/ 2147483646 h 445"/>
              <a:gd name="T18" fmla="*/ 2147483646 w 390"/>
              <a:gd name="T19" fmla="*/ 2147483646 h 445"/>
              <a:gd name="T20" fmla="*/ 2147483646 w 390"/>
              <a:gd name="T21" fmla="*/ 2147483646 h 445"/>
              <a:gd name="T22" fmla="*/ 2147483646 w 390"/>
              <a:gd name="T23" fmla="*/ 2147483646 h 445"/>
              <a:gd name="T24" fmla="*/ 2147483646 w 390"/>
              <a:gd name="T25" fmla="*/ 2147483646 h 445"/>
              <a:gd name="T26" fmla="*/ 2147483646 w 390"/>
              <a:gd name="T27" fmla="*/ 2147483646 h 445"/>
              <a:gd name="T28" fmla="*/ 2147483646 w 390"/>
              <a:gd name="T29" fmla="*/ 2147483646 h 445"/>
              <a:gd name="T30" fmla="*/ 2147483646 w 390"/>
              <a:gd name="T31" fmla="*/ 2147483646 h 445"/>
              <a:gd name="T32" fmla="*/ 2147483646 w 390"/>
              <a:gd name="T33" fmla="*/ 2147483646 h 445"/>
              <a:gd name="T34" fmla="*/ 2147483646 w 390"/>
              <a:gd name="T35" fmla="*/ 2147483646 h 445"/>
              <a:gd name="T36" fmla="*/ 2147483646 w 390"/>
              <a:gd name="T37" fmla="*/ 2147483646 h 445"/>
              <a:gd name="T38" fmla="*/ 0 w 390"/>
              <a:gd name="T39" fmla="*/ 2147483646 h 445"/>
              <a:gd name="T40" fmla="*/ 0 w 390"/>
              <a:gd name="T41" fmla="*/ 2147483646 h 445"/>
              <a:gd name="T42" fmla="*/ 2147483646 w 390"/>
              <a:gd name="T43" fmla="*/ 2147483646 h 445"/>
              <a:gd name="T44" fmla="*/ 2147483646 w 390"/>
              <a:gd name="T45" fmla="*/ 2147483646 h 445"/>
              <a:gd name="T46" fmla="*/ 2147483646 w 390"/>
              <a:gd name="T47" fmla="*/ 2147483646 h 4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90"/>
              <a:gd name="T73" fmla="*/ 0 h 445"/>
              <a:gd name="T74" fmla="*/ 390 w 390"/>
              <a:gd name="T75" fmla="*/ 445 h 4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90" h="445">
                <a:moveTo>
                  <a:pt x="371" y="0"/>
                </a:moveTo>
                <a:lnTo>
                  <a:pt x="371" y="0"/>
                </a:lnTo>
                <a:cubicBezTo>
                  <a:pt x="310" y="0"/>
                  <a:pt x="310" y="0"/>
                  <a:pt x="310" y="0"/>
                </a:cubicBezTo>
                <a:cubicBezTo>
                  <a:pt x="301" y="0"/>
                  <a:pt x="292" y="10"/>
                  <a:pt x="292" y="28"/>
                </a:cubicBezTo>
                <a:cubicBezTo>
                  <a:pt x="292" y="444"/>
                  <a:pt x="292" y="444"/>
                  <a:pt x="292" y="444"/>
                </a:cubicBezTo>
                <a:cubicBezTo>
                  <a:pt x="389" y="444"/>
                  <a:pt x="389" y="444"/>
                  <a:pt x="389" y="444"/>
                </a:cubicBezTo>
                <a:cubicBezTo>
                  <a:pt x="389" y="28"/>
                  <a:pt x="389" y="28"/>
                  <a:pt x="389" y="28"/>
                </a:cubicBezTo>
                <a:cubicBezTo>
                  <a:pt x="389" y="10"/>
                  <a:pt x="380" y="0"/>
                  <a:pt x="371" y="0"/>
                </a:cubicBezTo>
                <a:close/>
                <a:moveTo>
                  <a:pt x="221" y="151"/>
                </a:moveTo>
                <a:lnTo>
                  <a:pt x="221" y="151"/>
                </a:lnTo>
                <a:cubicBezTo>
                  <a:pt x="168" y="151"/>
                  <a:pt x="168" y="151"/>
                  <a:pt x="168" y="151"/>
                </a:cubicBezTo>
                <a:cubicBezTo>
                  <a:pt x="150" y="151"/>
                  <a:pt x="141" y="160"/>
                  <a:pt x="141" y="178"/>
                </a:cubicBezTo>
                <a:cubicBezTo>
                  <a:pt x="141" y="444"/>
                  <a:pt x="141" y="444"/>
                  <a:pt x="141" y="444"/>
                </a:cubicBezTo>
                <a:cubicBezTo>
                  <a:pt x="248" y="444"/>
                  <a:pt x="248" y="444"/>
                  <a:pt x="248" y="444"/>
                </a:cubicBezTo>
                <a:cubicBezTo>
                  <a:pt x="248" y="178"/>
                  <a:pt x="248" y="178"/>
                  <a:pt x="248" y="178"/>
                </a:cubicBezTo>
                <a:cubicBezTo>
                  <a:pt x="248" y="160"/>
                  <a:pt x="230" y="151"/>
                  <a:pt x="221" y="151"/>
                </a:cubicBezTo>
                <a:close/>
                <a:moveTo>
                  <a:pt x="70" y="302"/>
                </a:moveTo>
                <a:lnTo>
                  <a:pt x="70" y="302"/>
                </a:lnTo>
                <a:cubicBezTo>
                  <a:pt x="17" y="302"/>
                  <a:pt x="17" y="302"/>
                  <a:pt x="17" y="302"/>
                </a:cubicBezTo>
                <a:cubicBezTo>
                  <a:pt x="0" y="302"/>
                  <a:pt x="0" y="310"/>
                  <a:pt x="0" y="319"/>
                </a:cubicBezTo>
                <a:cubicBezTo>
                  <a:pt x="0" y="444"/>
                  <a:pt x="0" y="444"/>
                  <a:pt x="0" y="444"/>
                </a:cubicBezTo>
                <a:cubicBezTo>
                  <a:pt x="97" y="444"/>
                  <a:pt x="97" y="444"/>
                  <a:pt x="97" y="444"/>
                </a:cubicBezTo>
                <a:cubicBezTo>
                  <a:pt x="97" y="319"/>
                  <a:pt x="97" y="319"/>
                  <a:pt x="97" y="319"/>
                </a:cubicBezTo>
                <a:cubicBezTo>
                  <a:pt x="97" y="310"/>
                  <a:pt x="88" y="302"/>
                  <a:pt x="70" y="30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1" name="TextBox 70"/>
          <p:cNvSpPr txBox="1"/>
          <p:nvPr/>
        </p:nvSpPr>
        <p:spPr>
          <a:xfrm>
            <a:off x="4267200" y="1905000"/>
            <a:ext cx="533400" cy="561975"/>
          </a:xfrm>
          <a:prstGeom prst="ellipse">
            <a:avLst/>
          </a:prstGeom>
          <a:solidFill>
            <a:schemeClr val="bg1"/>
          </a:solidFill>
        </p:spPr>
        <p:txBody>
          <a:bodyPr>
            <a:spAutoFit/>
          </a:bodyPr>
          <a:lstStyle/>
          <a:p>
            <a:pPr algn="r" eaLnBrk="1" hangingPunct="1">
              <a:defRPr/>
            </a:pPr>
            <a:r>
              <a:rPr lang="en-US" sz="2000" dirty="0">
                <a:solidFill>
                  <a:schemeClr val="tx1">
                    <a:lumMod val="65000"/>
                    <a:lumOff val="35000"/>
                  </a:schemeClr>
                </a:solidFill>
                <a:latin typeface="Century Gothic" pitchFamily="34" charset="0"/>
              </a:rPr>
              <a:t>1</a:t>
            </a:r>
          </a:p>
        </p:txBody>
      </p:sp>
      <p:sp>
        <p:nvSpPr>
          <p:cNvPr id="72" name="TextBox 71"/>
          <p:cNvSpPr txBox="1"/>
          <p:nvPr/>
        </p:nvSpPr>
        <p:spPr>
          <a:xfrm>
            <a:off x="5562600" y="2590800"/>
            <a:ext cx="533400" cy="561975"/>
          </a:xfrm>
          <a:prstGeom prst="ellipse">
            <a:avLst/>
          </a:prstGeom>
          <a:solidFill>
            <a:schemeClr val="bg1"/>
          </a:solidFill>
        </p:spPr>
        <p:txBody>
          <a:bodyPr>
            <a:spAutoFit/>
          </a:bodyPr>
          <a:lstStyle/>
          <a:p>
            <a:pPr algn="r" eaLnBrk="1" hangingPunct="1">
              <a:defRPr/>
            </a:pPr>
            <a:r>
              <a:rPr lang="en-US" sz="2000" dirty="0">
                <a:solidFill>
                  <a:schemeClr val="tx1">
                    <a:lumMod val="65000"/>
                    <a:lumOff val="35000"/>
                  </a:schemeClr>
                </a:solidFill>
                <a:latin typeface="Century Gothic" pitchFamily="34" charset="0"/>
              </a:rPr>
              <a:t>2</a:t>
            </a:r>
          </a:p>
        </p:txBody>
      </p:sp>
      <p:sp>
        <p:nvSpPr>
          <p:cNvPr id="73" name="TextBox 72"/>
          <p:cNvSpPr txBox="1"/>
          <p:nvPr/>
        </p:nvSpPr>
        <p:spPr>
          <a:xfrm>
            <a:off x="5562600" y="4114800"/>
            <a:ext cx="533400" cy="561975"/>
          </a:xfrm>
          <a:prstGeom prst="ellipse">
            <a:avLst/>
          </a:prstGeom>
          <a:solidFill>
            <a:schemeClr val="bg1"/>
          </a:solidFill>
        </p:spPr>
        <p:txBody>
          <a:bodyPr>
            <a:spAutoFit/>
          </a:bodyPr>
          <a:lstStyle/>
          <a:p>
            <a:pPr algn="r" eaLnBrk="1" hangingPunct="1">
              <a:defRPr/>
            </a:pPr>
            <a:r>
              <a:rPr lang="en-US" sz="2000" dirty="0">
                <a:solidFill>
                  <a:schemeClr val="tx1">
                    <a:lumMod val="65000"/>
                    <a:lumOff val="35000"/>
                  </a:schemeClr>
                </a:solidFill>
                <a:latin typeface="Century Gothic" pitchFamily="34" charset="0"/>
              </a:rPr>
              <a:t>3</a:t>
            </a:r>
          </a:p>
        </p:txBody>
      </p:sp>
      <p:sp>
        <p:nvSpPr>
          <p:cNvPr id="74" name="TextBox 73"/>
          <p:cNvSpPr txBox="1"/>
          <p:nvPr/>
        </p:nvSpPr>
        <p:spPr>
          <a:xfrm>
            <a:off x="4191000" y="4953000"/>
            <a:ext cx="533400" cy="561975"/>
          </a:xfrm>
          <a:prstGeom prst="ellipse">
            <a:avLst/>
          </a:prstGeom>
          <a:solidFill>
            <a:schemeClr val="bg1"/>
          </a:solidFill>
        </p:spPr>
        <p:txBody>
          <a:bodyPr>
            <a:spAutoFit/>
          </a:bodyPr>
          <a:lstStyle/>
          <a:p>
            <a:pPr algn="r" eaLnBrk="1" hangingPunct="1">
              <a:defRPr/>
            </a:pPr>
            <a:r>
              <a:rPr lang="en-US" sz="2000" dirty="0">
                <a:solidFill>
                  <a:schemeClr val="tx1">
                    <a:lumMod val="65000"/>
                    <a:lumOff val="35000"/>
                  </a:schemeClr>
                </a:solidFill>
                <a:latin typeface="Century Gothic" pitchFamily="34" charset="0"/>
              </a:rPr>
              <a:t>4</a:t>
            </a:r>
          </a:p>
        </p:txBody>
      </p:sp>
      <p:sp>
        <p:nvSpPr>
          <p:cNvPr id="75" name="TextBox 74"/>
          <p:cNvSpPr txBox="1"/>
          <p:nvPr/>
        </p:nvSpPr>
        <p:spPr>
          <a:xfrm>
            <a:off x="2895600" y="4114800"/>
            <a:ext cx="533400" cy="561975"/>
          </a:xfrm>
          <a:prstGeom prst="ellipse">
            <a:avLst/>
          </a:prstGeom>
          <a:solidFill>
            <a:schemeClr val="bg1"/>
          </a:solidFill>
        </p:spPr>
        <p:txBody>
          <a:bodyPr>
            <a:spAutoFit/>
          </a:bodyPr>
          <a:lstStyle/>
          <a:p>
            <a:pPr algn="r" eaLnBrk="1" hangingPunct="1">
              <a:defRPr/>
            </a:pPr>
            <a:r>
              <a:rPr lang="en-US" sz="2000" dirty="0">
                <a:solidFill>
                  <a:schemeClr val="tx1">
                    <a:lumMod val="65000"/>
                    <a:lumOff val="35000"/>
                  </a:schemeClr>
                </a:solidFill>
                <a:latin typeface="Century Gothic" pitchFamily="34" charset="0"/>
              </a:rPr>
              <a:t>5</a:t>
            </a:r>
          </a:p>
        </p:txBody>
      </p:sp>
      <p:sp>
        <p:nvSpPr>
          <p:cNvPr id="76" name="TextBox 75"/>
          <p:cNvSpPr txBox="1"/>
          <p:nvPr/>
        </p:nvSpPr>
        <p:spPr>
          <a:xfrm>
            <a:off x="2895600" y="2590800"/>
            <a:ext cx="533400" cy="561975"/>
          </a:xfrm>
          <a:prstGeom prst="ellipse">
            <a:avLst/>
          </a:prstGeom>
          <a:solidFill>
            <a:schemeClr val="bg1"/>
          </a:solidFill>
        </p:spPr>
        <p:txBody>
          <a:bodyPr>
            <a:spAutoFit/>
          </a:bodyPr>
          <a:lstStyle/>
          <a:p>
            <a:pPr algn="r" eaLnBrk="1" hangingPunct="1">
              <a:defRPr/>
            </a:pPr>
            <a:r>
              <a:rPr lang="en-US" sz="2000" dirty="0">
                <a:solidFill>
                  <a:schemeClr val="tx1">
                    <a:lumMod val="65000"/>
                    <a:lumOff val="35000"/>
                  </a:schemeClr>
                </a:solidFill>
                <a:latin typeface="Century Gothic" pitchFamily="34" charset="0"/>
              </a:rPr>
              <a:t>6</a:t>
            </a:r>
          </a:p>
        </p:txBody>
      </p:sp>
      <p:sp>
        <p:nvSpPr>
          <p:cNvPr id="78" name="TextBox 77"/>
          <p:cNvSpPr txBox="1"/>
          <p:nvPr/>
        </p:nvSpPr>
        <p:spPr>
          <a:xfrm>
            <a:off x="4876800" y="1371600"/>
            <a:ext cx="2281238" cy="584200"/>
          </a:xfrm>
          <a:prstGeom prst="rect">
            <a:avLst/>
          </a:prstGeom>
          <a:noFill/>
        </p:spPr>
        <p:txBody>
          <a:bodyPr wrap="none">
            <a:spAutoFit/>
          </a:bodyPr>
          <a:lstStyle/>
          <a:p>
            <a:pPr algn="r" eaLnBrk="1" hangingPunct="1">
              <a:defRPr/>
            </a:pPr>
            <a:r>
              <a:rPr lang="ar-OM" sz="1600" i="1" dirty="0">
                <a:solidFill>
                  <a:schemeClr val="tx1">
                    <a:lumMod val="65000"/>
                    <a:lumOff val="35000"/>
                  </a:schemeClr>
                </a:solidFill>
                <a:latin typeface="+mn-lt"/>
                <a:cs typeface="+mn-cs"/>
              </a:rPr>
              <a:t>راقب الاشخاص او المجموعات </a:t>
            </a:r>
          </a:p>
          <a:p>
            <a:pPr algn="r" eaLnBrk="1" hangingPunct="1">
              <a:defRPr/>
            </a:pPr>
            <a:r>
              <a:rPr lang="ar-OM" sz="1600" i="1" dirty="0">
                <a:solidFill>
                  <a:schemeClr val="tx1">
                    <a:lumMod val="65000"/>
                    <a:lumOff val="35000"/>
                  </a:schemeClr>
                </a:solidFill>
                <a:latin typeface="+mn-lt"/>
                <a:cs typeface="+mn-cs"/>
              </a:rPr>
              <a:t>وقت تنفيذ اي من الاعمال</a:t>
            </a:r>
            <a:endParaRPr lang="en-US" sz="1600" i="1" dirty="0">
              <a:solidFill>
                <a:schemeClr val="tx1">
                  <a:lumMod val="65000"/>
                  <a:lumOff val="35000"/>
                </a:schemeClr>
              </a:solidFill>
              <a:latin typeface="+mn-lt"/>
              <a:cs typeface="+mn-cs"/>
            </a:endParaRPr>
          </a:p>
        </p:txBody>
      </p:sp>
    </p:spTree>
    <p:extLst>
      <p:ext uri="{BB962C8B-B14F-4D97-AF65-F5344CB8AC3E}">
        <p14:creationId xmlns:p14="http://schemas.microsoft.com/office/powerpoint/2010/main" val="3976233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Rectangle 154"/>
          <p:cNvSpPr/>
          <p:nvPr/>
        </p:nvSpPr>
        <p:spPr>
          <a:xfrm>
            <a:off x="8184232" y="116632"/>
            <a:ext cx="3676799" cy="757237"/>
          </a:xfrm>
          <a:prstGeom prst="rect">
            <a:avLst/>
          </a:prstGeom>
          <a:solidFill>
            <a:srgbClr val="F792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8" name="TextBox 77"/>
          <p:cNvSpPr txBox="1"/>
          <p:nvPr/>
        </p:nvSpPr>
        <p:spPr>
          <a:xfrm>
            <a:off x="7618413" y="172193"/>
            <a:ext cx="5110162" cy="646113"/>
          </a:xfrm>
          <a:prstGeom prst="rect">
            <a:avLst/>
          </a:prstGeom>
          <a:noFill/>
          <a:ln>
            <a:noFill/>
          </a:ln>
        </p:spPr>
        <p:txBody>
          <a:bodyPr wrap="square">
            <a:spAutoFit/>
          </a:bodyPr>
          <a:lstStyle/>
          <a:p>
            <a:pPr algn="ctr" eaLnBrk="1" fontAlgn="auto" hangingPunct="1">
              <a:spcBef>
                <a:spcPts val="0"/>
              </a:spcBef>
              <a:spcAft>
                <a:spcPts val="0"/>
              </a:spcAft>
              <a:defRPr/>
            </a:pPr>
            <a:r>
              <a:rPr lang="ar-OM" sz="3600" dirty="0"/>
              <a:t>تحديد مستوى النجاح</a:t>
            </a:r>
            <a:endParaRPr lang="en-US" sz="3600" b="1" dirty="0">
              <a:solidFill>
                <a:schemeClr val="tx1">
                  <a:lumMod val="65000"/>
                  <a:lumOff val="35000"/>
                </a:schemeClr>
              </a:solidFill>
            </a:endParaRPr>
          </a:p>
        </p:txBody>
      </p:sp>
      <p:cxnSp>
        <p:nvCxnSpPr>
          <p:cNvPr id="79" name="Elbow Connector 53">
            <a:extLst/>
          </p:cNvPr>
          <p:cNvCxnSpPr>
            <a:endCxn id="97" idx="6"/>
          </p:cNvCxnSpPr>
          <p:nvPr/>
        </p:nvCxnSpPr>
        <p:spPr>
          <a:xfrm rot="10800000">
            <a:off x="3497263" y="2430463"/>
            <a:ext cx="2152650" cy="273050"/>
          </a:xfrm>
          <a:prstGeom prst="bentConnector3">
            <a:avLst/>
          </a:prstGeom>
          <a:ln w="9525">
            <a:solidFill>
              <a:schemeClr val="tx2">
                <a:lumMod val="40000"/>
                <a:lumOff val="60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0" name="Elbow Connector 56">
            <a:extLst/>
          </p:cNvPr>
          <p:cNvCxnSpPr>
            <a:endCxn id="98" idx="6"/>
          </p:cNvCxnSpPr>
          <p:nvPr/>
        </p:nvCxnSpPr>
        <p:spPr>
          <a:xfrm rot="10800000" flipV="1">
            <a:off x="3497263" y="3746500"/>
            <a:ext cx="838200" cy="209550"/>
          </a:xfrm>
          <a:prstGeom prst="bentConnector3">
            <a:avLst/>
          </a:prstGeom>
          <a:ln w="9525">
            <a:solidFill>
              <a:schemeClr val="tx2">
                <a:lumMod val="40000"/>
                <a:lumOff val="60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81" name="Oval 80">
            <a:extLst/>
          </p:cNvPr>
          <p:cNvSpPr/>
          <p:nvPr/>
        </p:nvSpPr>
        <p:spPr>
          <a:xfrm>
            <a:off x="5564188" y="3352800"/>
            <a:ext cx="1039812" cy="7778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82" name="Freeform 5">
            <a:extLst/>
          </p:cNvPr>
          <p:cNvSpPr>
            <a:spLocks noEditPoints="1"/>
          </p:cNvSpPr>
          <p:nvPr/>
        </p:nvSpPr>
        <p:spPr bwMode="auto">
          <a:xfrm>
            <a:off x="5284788" y="3141663"/>
            <a:ext cx="1598612" cy="1200150"/>
          </a:xfrm>
          <a:custGeom>
            <a:avLst/>
            <a:gdLst>
              <a:gd name="T0" fmla="*/ 1494 w 1598"/>
              <a:gd name="T1" fmla="*/ 803 h 1605"/>
              <a:gd name="T2" fmla="*/ 1598 w 1598"/>
              <a:gd name="T3" fmla="*/ 724 h 1605"/>
              <a:gd name="T4" fmla="*/ 1466 w 1598"/>
              <a:gd name="T5" fmla="*/ 605 h 1605"/>
              <a:gd name="T6" fmla="*/ 1523 w 1598"/>
              <a:gd name="T7" fmla="*/ 455 h 1605"/>
              <a:gd name="T8" fmla="*/ 1358 w 1598"/>
              <a:gd name="T9" fmla="*/ 389 h 1605"/>
              <a:gd name="T10" fmla="*/ 1361 w 1598"/>
              <a:gd name="T11" fmla="*/ 229 h 1605"/>
              <a:gd name="T12" fmla="*/ 1182 w 1598"/>
              <a:gd name="T13" fmla="*/ 223 h 1605"/>
              <a:gd name="T14" fmla="*/ 1130 w 1598"/>
              <a:gd name="T15" fmla="*/ 71 h 1605"/>
              <a:gd name="T16" fmla="*/ 961 w 1598"/>
              <a:gd name="T17" fmla="*/ 126 h 1605"/>
              <a:gd name="T18" fmla="*/ 860 w 1598"/>
              <a:gd name="T19" fmla="*/ 2 h 1605"/>
              <a:gd name="T20" fmla="*/ 737 w 1598"/>
              <a:gd name="T21" fmla="*/ 2 h 1605"/>
              <a:gd name="T22" fmla="*/ 637 w 1598"/>
              <a:gd name="T23" fmla="*/ 126 h 1605"/>
              <a:gd name="T24" fmla="*/ 467 w 1598"/>
              <a:gd name="T25" fmla="*/ 71 h 1605"/>
              <a:gd name="T26" fmla="*/ 415 w 1598"/>
              <a:gd name="T27" fmla="*/ 223 h 1605"/>
              <a:gd name="T28" fmla="*/ 237 w 1598"/>
              <a:gd name="T29" fmla="*/ 229 h 1605"/>
              <a:gd name="T30" fmla="*/ 240 w 1598"/>
              <a:gd name="T31" fmla="*/ 389 h 1605"/>
              <a:gd name="T32" fmla="*/ 75 w 1598"/>
              <a:gd name="T33" fmla="*/ 455 h 1605"/>
              <a:gd name="T34" fmla="*/ 132 w 1598"/>
              <a:gd name="T35" fmla="*/ 605 h 1605"/>
              <a:gd name="T36" fmla="*/ 0 w 1598"/>
              <a:gd name="T37" fmla="*/ 724 h 1605"/>
              <a:gd name="T38" fmla="*/ 104 w 1598"/>
              <a:gd name="T39" fmla="*/ 803 h 1605"/>
              <a:gd name="T40" fmla="*/ 0 w 1598"/>
              <a:gd name="T41" fmla="*/ 881 h 1605"/>
              <a:gd name="T42" fmla="*/ 132 w 1598"/>
              <a:gd name="T43" fmla="*/ 1000 h 1605"/>
              <a:gd name="T44" fmla="*/ 75 w 1598"/>
              <a:gd name="T45" fmla="*/ 1150 h 1605"/>
              <a:gd name="T46" fmla="*/ 240 w 1598"/>
              <a:gd name="T47" fmla="*/ 1216 h 1605"/>
              <a:gd name="T48" fmla="*/ 237 w 1598"/>
              <a:gd name="T49" fmla="*/ 1376 h 1605"/>
              <a:gd name="T50" fmla="*/ 415 w 1598"/>
              <a:gd name="T51" fmla="*/ 1383 h 1605"/>
              <a:gd name="T52" fmla="*/ 467 w 1598"/>
              <a:gd name="T53" fmla="*/ 1534 h 1605"/>
              <a:gd name="T54" fmla="*/ 637 w 1598"/>
              <a:gd name="T55" fmla="*/ 1479 h 1605"/>
              <a:gd name="T56" fmla="*/ 737 w 1598"/>
              <a:gd name="T57" fmla="*/ 1603 h 1605"/>
              <a:gd name="T58" fmla="*/ 860 w 1598"/>
              <a:gd name="T59" fmla="*/ 1603 h 1605"/>
              <a:gd name="T60" fmla="*/ 961 w 1598"/>
              <a:gd name="T61" fmla="*/ 1479 h 1605"/>
              <a:gd name="T62" fmla="*/ 1130 w 1598"/>
              <a:gd name="T63" fmla="*/ 1534 h 1605"/>
              <a:gd name="T64" fmla="*/ 1182 w 1598"/>
              <a:gd name="T65" fmla="*/ 1383 h 1605"/>
              <a:gd name="T66" fmla="*/ 1361 w 1598"/>
              <a:gd name="T67" fmla="*/ 1376 h 1605"/>
              <a:gd name="T68" fmla="*/ 1358 w 1598"/>
              <a:gd name="T69" fmla="*/ 1216 h 1605"/>
              <a:gd name="T70" fmla="*/ 1523 w 1598"/>
              <a:gd name="T71" fmla="*/ 1150 h 1605"/>
              <a:gd name="T72" fmla="*/ 1466 w 1598"/>
              <a:gd name="T73" fmla="*/ 1000 h 1605"/>
              <a:gd name="T74" fmla="*/ 1598 w 1598"/>
              <a:gd name="T75" fmla="*/ 881 h 1605"/>
              <a:gd name="T76" fmla="*/ 799 w 1598"/>
              <a:gd name="T77" fmla="*/ 1383 h 1605"/>
              <a:gd name="T78" fmla="*/ 799 w 1598"/>
              <a:gd name="T79" fmla="*/ 222 h 1605"/>
              <a:gd name="T80" fmla="*/ 799 w 1598"/>
              <a:gd name="T81" fmla="*/ 1383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98" h="1605">
                <a:moveTo>
                  <a:pt x="1493" y="845"/>
                </a:moveTo>
                <a:cubicBezTo>
                  <a:pt x="1494" y="831"/>
                  <a:pt x="1494" y="817"/>
                  <a:pt x="1494" y="803"/>
                </a:cubicBezTo>
                <a:cubicBezTo>
                  <a:pt x="1494" y="788"/>
                  <a:pt x="1494" y="774"/>
                  <a:pt x="1493" y="760"/>
                </a:cubicBezTo>
                <a:cubicBezTo>
                  <a:pt x="1534" y="753"/>
                  <a:pt x="1570" y="740"/>
                  <a:pt x="1598" y="724"/>
                </a:cubicBezTo>
                <a:cubicBezTo>
                  <a:pt x="1594" y="683"/>
                  <a:pt x="1587" y="642"/>
                  <a:pt x="1577" y="603"/>
                </a:cubicBezTo>
                <a:cubicBezTo>
                  <a:pt x="1545" y="598"/>
                  <a:pt x="1507" y="598"/>
                  <a:pt x="1466" y="605"/>
                </a:cubicBezTo>
                <a:cubicBezTo>
                  <a:pt x="1458" y="578"/>
                  <a:pt x="1448" y="551"/>
                  <a:pt x="1437" y="526"/>
                </a:cubicBezTo>
                <a:cubicBezTo>
                  <a:pt x="1472" y="504"/>
                  <a:pt x="1502" y="479"/>
                  <a:pt x="1523" y="455"/>
                </a:cubicBezTo>
                <a:cubicBezTo>
                  <a:pt x="1505" y="418"/>
                  <a:pt x="1485" y="383"/>
                  <a:pt x="1461" y="349"/>
                </a:cubicBezTo>
                <a:cubicBezTo>
                  <a:pt x="1430" y="355"/>
                  <a:pt x="1394" y="369"/>
                  <a:pt x="1358" y="389"/>
                </a:cubicBezTo>
                <a:cubicBezTo>
                  <a:pt x="1341" y="366"/>
                  <a:pt x="1323" y="345"/>
                  <a:pt x="1303" y="324"/>
                </a:cubicBezTo>
                <a:cubicBezTo>
                  <a:pt x="1330" y="292"/>
                  <a:pt x="1349" y="259"/>
                  <a:pt x="1361" y="229"/>
                </a:cubicBezTo>
                <a:cubicBezTo>
                  <a:pt x="1331" y="200"/>
                  <a:pt x="1300" y="174"/>
                  <a:pt x="1266" y="150"/>
                </a:cubicBezTo>
                <a:cubicBezTo>
                  <a:pt x="1239" y="166"/>
                  <a:pt x="1210" y="191"/>
                  <a:pt x="1182" y="223"/>
                </a:cubicBezTo>
                <a:cubicBezTo>
                  <a:pt x="1159" y="207"/>
                  <a:pt x="1135" y="193"/>
                  <a:pt x="1109" y="180"/>
                </a:cubicBezTo>
                <a:cubicBezTo>
                  <a:pt x="1123" y="141"/>
                  <a:pt x="1130" y="103"/>
                  <a:pt x="1130" y="71"/>
                </a:cubicBezTo>
                <a:cubicBezTo>
                  <a:pt x="1093" y="54"/>
                  <a:pt x="1055" y="40"/>
                  <a:pt x="1015" y="29"/>
                </a:cubicBezTo>
                <a:cubicBezTo>
                  <a:pt x="995" y="54"/>
                  <a:pt x="976" y="88"/>
                  <a:pt x="961" y="126"/>
                </a:cubicBezTo>
                <a:cubicBezTo>
                  <a:pt x="934" y="120"/>
                  <a:pt x="906" y="115"/>
                  <a:pt x="878" y="112"/>
                </a:cubicBezTo>
                <a:cubicBezTo>
                  <a:pt x="877" y="70"/>
                  <a:pt x="871" y="32"/>
                  <a:pt x="860" y="2"/>
                </a:cubicBezTo>
                <a:cubicBezTo>
                  <a:pt x="840" y="0"/>
                  <a:pt x="820" y="0"/>
                  <a:pt x="799" y="0"/>
                </a:cubicBezTo>
                <a:cubicBezTo>
                  <a:pt x="778" y="0"/>
                  <a:pt x="758" y="0"/>
                  <a:pt x="737" y="2"/>
                </a:cubicBezTo>
                <a:cubicBezTo>
                  <a:pt x="727" y="32"/>
                  <a:pt x="721" y="70"/>
                  <a:pt x="720" y="112"/>
                </a:cubicBezTo>
                <a:cubicBezTo>
                  <a:pt x="692" y="115"/>
                  <a:pt x="664" y="120"/>
                  <a:pt x="637" y="126"/>
                </a:cubicBezTo>
                <a:cubicBezTo>
                  <a:pt x="622" y="88"/>
                  <a:pt x="603" y="54"/>
                  <a:pt x="583" y="29"/>
                </a:cubicBezTo>
                <a:cubicBezTo>
                  <a:pt x="543" y="40"/>
                  <a:pt x="504" y="54"/>
                  <a:pt x="467" y="71"/>
                </a:cubicBezTo>
                <a:cubicBezTo>
                  <a:pt x="468" y="103"/>
                  <a:pt x="475" y="141"/>
                  <a:pt x="488" y="180"/>
                </a:cubicBezTo>
                <a:cubicBezTo>
                  <a:pt x="463" y="193"/>
                  <a:pt x="439" y="207"/>
                  <a:pt x="415" y="223"/>
                </a:cubicBezTo>
                <a:cubicBezTo>
                  <a:pt x="388" y="191"/>
                  <a:pt x="359" y="166"/>
                  <a:pt x="331" y="150"/>
                </a:cubicBezTo>
                <a:cubicBezTo>
                  <a:pt x="298" y="174"/>
                  <a:pt x="266" y="200"/>
                  <a:pt x="237" y="229"/>
                </a:cubicBezTo>
                <a:cubicBezTo>
                  <a:pt x="249" y="259"/>
                  <a:pt x="268" y="292"/>
                  <a:pt x="294" y="324"/>
                </a:cubicBezTo>
                <a:cubicBezTo>
                  <a:pt x="275" y="345"/>
                  <a:pt x="257" y="366"/>
                  <a:pt x="240" y="389"/>
                </a:cubicBezTo>
                <a:cubicBezTo>
                  <a:pt x="204" y="369"/>
                  <a:pt x="168" y="355"/>
                  <a:pt x="136" y="349"/>
                </a:cubicBezTo>
                <a:cubicBezTo>
                  <a:pt x="113" y="383"/>
                  <a:pt x="93" y="418"/>
                  <a:pt x="75" y="455"/>
                </a:cubicBezTo>
                <a:cubicBezTo>
                  <a:pt x="96" y="479"/>
                  <a:pt x="125" y="504"/>
                  <a:pt x="161" y="526"/>
                </a:cubicBezTo>
                <a:cubicBezTo>
                  <a:pt x="150" y="551"/>
                  <a:pt x="140" y="578"/>
                  <a:pt x="132" y="605"/>
                </a:cubicBezTo>
                <a:cubicBezTo>
                  <a:pt x="91" y="598"/>
                  <a:pt x="53" y="598"/>
                  <a:pt x="21" y="603"/>
                </a:cubicBezTo>
                <a:cubicBezTo>
                  <a:pt x="11" y="642"/>
                  <a:pt x="4" y="683"/>
                  <a:pt x="0" y="724"/>
                </a:cubicBezTo>
                <a:cubicBezTo>
                  <a:pt x="28" y="740"/>
                  <a:pt x="64" y="753"/>
                  <a:pt x="105" y="760"/>
                </a:cubicBezTo>
                <a:cubicBezTo>
                  <a:pt x="104" y="774"/>
                  <a:pt x="104" y="788"/>
                  <a:pt x="104" y="803"/>
                </a:cubicBezTo>
                <a:cubicBezTo>
                  <a:pt x="104" y="817"/>
                  <a:pt x="104" y="831"/>
                  <a:pt x="105" y="845"/>
                </a:cubicBezTo>
                <a:cubicBezTo>
                  <a:pt x="64" y="853"/>
                  <a:pt x="28" y="866"/>
                  <a:pt x="0" y="881"/>
                </a:cubicBezTo>
                <a:cubicBezTo>
                  <a:pt x="4" y="922"/>
                  <a:pt x="11" y="963"/>
                  <a:pt x="21" y="1002"/>
                </a:cubicBezTo>
                <a:cubicBezTo>
                  <a:pt x="53" y="1007"/>
                  <a:pt x="91" y="1007"/>
                  <a:pt x="132" y="1000"/>
                </a:cubicBezTo>
                <a:cubicBezTo>
                  <a:pt x="140" y="1028"/>
                  <a:pt x="150" y="1054"/>
                  <a:pt x="161" y="1080"/>
                </a:cubicBezTo>
                <a:cubicBezTo>
                  <a:pt x="125" y="1101"/>
                  <a:pt x="96" y="1126"/>
                  <a:pt x="75" y="1150"/>
                </a:cubicBezTo>
                <a:cubicBezTo>
                  <a:pt x="93" y="1187"/>
                  <a:pt x="113" y="1222"/>
                  <a:pt x="136" y="1256"/>
                </a:cubicBezTo>
                <a:cubicBezTo>
                  <a:pt x="168" y="1250"/>
                  <a:pt x="204" y="1237"/>
                  <a:pt x="240" y="1216"/>
                </a:cubicBezTo>
                <a:cubicBezTo>
                  <a:pt x="257" y="1239"/>
                  <a:pt x="275" y="1261"/>
                  <a:pt x="294" y="1281"/>
                </a:cubicBezTo>
                <a:cubicBezTo>
                  <a:pt x="268" y="1313"/>
                  <a:pt x="249" y="1346"/>
                  <a:pt x="237" y="1376"/>
                </a:cubicBezTo>
                <a:cubicBezTo>
                  <a:pt x="266" y="1405"/>
                  <a:pt x="298" y="1431"/>
                  <a:pt x="331" y="1455"/>
                </a:cubicBezTo>
                <a:cubicBezTo>
                  <a:pt x="359" y="1439"/>
                  <a:pt x="388" y="1414"/>
                  <a:pt x="415" y="1383"/>
                </a:cubicBezTo>
                <a:cubicBezTo>
                  <a:pt x="439" y="1398"/>
                  <a:pt x="463" y="1412"/>
                  <a:pt x="488" y="1425"/>
                </a:cubicBezTo>
                <a:cubicBezTo>
                  <a:pt x="475" y="1464"/>
                  <a:pt x="468" y="1502"/>
                  <a:pt x="467" y="1534"/>
                </a:cubicBezTo>
                <a:cubicBezTo>
                  <a:pt x="504" y="1551"/>
                  <a:pt x="543" y="1565"/>
                  <a:pt x="583" y="1576"/>
                </a:cubicBezTo>
                <a:cubicBezTo>
                  <a:pt x="603" y="1551"/>
                  <a:pt x="622" y="1518"/>
                  <a:pt x="637" y="1479"/>
                </a:cubicBezTo>
                <a:cubicBezTo>
                  <a:pt x="664" y="1485"/>
                  <a:pt x="692" y="1490"/>
                  <a:pt x="720" y="1493"/>
                </a:cubicBezTo>
                <a:cubicBezTo>
                  <a:pt x="721" y="1535"/>
                  <a:pt x="727" y="1573"/>
                  <a:pt x="737" y="1603"/>
                </a:cubicBezTo>
                <a:cubicBezTo>
                  <a:pt x="758" y="1605"/>
                  <a:pt x="778" y="1605"/>
                  <a:pt x="799" y="1605"/>
                </a:cubicBezTo>
                <a:cubicBezTo>
                  <a:pt x="820" y="1605"/>
                  <a:pt x="840" y="1605"/>
                  <a:pt x="860" y="1603"/>
                </a:cubicBezTo>
                <a:cubicBezTo>
                  <a:pt x="871" y="1573"/>
                  <a:pt x="877" y="1535"/>
                  <a:pt x="878" y="1493"/>
                </a:cubicBezTo>
                <a:cubicBezTo>
                  <a:pt x="906" y="1490"/>
                  <a:pt x="934" y="1485"/>
                  <a:pt x="961" y="1479"/>
                </a:cubicBezTo>
                <a:cubicBezTo>
                  <a:pt x="976" y="1518"/>
                  <a:pt x="995" y="1551"/>
                  <a:pt x="1015" y="1576"/>
                </a:cubicBezTo>
                <a:cubicBezTo>
                  <a:pt x="1055" y="1565"/>
                  <a:pt x="1093" y="1551"/>
                  <a:pt x="1130" y="1534"/>
                </a:cubicBezTo>
                <a:cubicBezTo>
                  <a:pt x="1130" y="1502"/>
                  <a:pt x="1123" y="1464"/>
                  <a:pt x="1109" y="1425"/>
                </a:cubicBezTo>
                <a:cubicBezTo>
                  <a:pt x="1135" y="1412"/>
                  <a:pt x="1159" y="1398"/>
                  <a:pt x="1182" y="1383"/>
                </a:cubicBezTo>
                <a:cubicBezTo>
                  <a:pt x="1210" y="1414"/>
                  <a:pt x="1239" y="1439"/>
                  <a:pt x="1266" y="1455"/>
                </a:cubicBezTo>
                <a:cubicBezTo>
                  <a:pt x="1300" y="1431"/>
                  <a:pt x="1331" y="1405"/>
                  <a:pt x="1361" y="1376"/>
                </a:cubicBezTo>
                <a:cubicBezTo>
                  <a:pt x="1349" y="1346"/>
                  <a:pt x="1330" y="1313"/>
                  <a:pt x="1303" y="1281"/>
                </a:cubicBezTo>
                <a:cubicBezTo>
                  <a:pt x="1323" y="1261"/>
                  <a:pt x="1341" y="1239"/>
                  <a:pt x="1358" y="1216"/>
                </a:cubicBezTo>
                <a:cubicBezTo>
                  <a:pt x="1394" y="1237"/>
                  <a:pt x="1430" y="1250"/>
                  <a:pt x="1462" y="1256"/>
                </a:cubicBezTo>
                <a:cubicBezTo>
                  <a:pt x="1485" y="1222"/>
                  <a:pt x="1505" y="1187"/>
                  <a:pt x="1523" y="1150"/>
                </a:cubicBezTo>
                <a:cubicBezTo>
                  <a:pt x="1502" y="1126"/>
                  <a:pt x="1472" y="1101"/>
                  <a:pt x="1437" y="1080"/>
                </a:cubicBezTo>
                <a:cubicBezTo>
                  <a:pt x="1448" y="1054"/>
                  <a:pt x="1458" y="1028"/>
                  <a:pt x="1466" y="1000"/>
                </a:cubicBezTo>
                <a:cubicBezTo>
                  <a:pt x="1507" y="1007"/>
                  <a:pt x="1545" y="1007"/>
                  <a:pt x="1577" y="1002"/>
                </a:cubicBezTo>
                <a:cubicBezTo>
                  <a:pt x="1587" y="963"/>
                  <a:pt x="1594" y="922"/>
                  <a:pt x="1598" y="881"/>
                </a:cubicBezTo>
                <a:cubicBezTo>
                  <a:pt x="1570" y="866"/>
                  <a:pt x="1534" y="853"/>
                  <a:pt x="1493" y="845"/>
                </a:cubicBezTo>
                <a:close/>
                <a:moveTo>
                  <a:pt x="799" y="1383"/>
                </a:moveTo>
                <a:cubicBezTo>
                  <a:pt x="478" y="1383"/>
                  <a:pt x="218" y="1123"/>
                  <a:pt x="218" y="803"/>
                </a:cubicBezTo>
                <a:cubicBezTo>
                  <a:pt x="218" y="482"/>
                  <a:pt x="478" y="222"/>
                  <a:pt x="799" y="222"/>
                </a:cubicBezTo>
                <a:cubicBezTo>
                  <a:pt x="1119" y="222"/>
                  <a:pt x="1379" y="482"/>
                  <a:pt x="1379" y="803"/>
                </a:cubicBezTo>
                <a:cubicBezTo>
                  <a:pt x="1379" y="1123"/>
                  <a:pt x="1119" y="1383"/>
                  <a:pt x="799" y="1383"/>
                </a:cubicBezTo>
                <a:close/>
              </a:path>
            </a:pathLst>
          </a:custGeom>
          <a:solidFill>
            <a:schemeClr val="bg1">
              <a:lumMod val="85000"/>
            </a:schemeClr>
          </a:solidFill>
          <a:ln w="3175" cap="flat">
            <a:noFill/>
            <a:prstDash val="solid"/>
            <a:miter lim="800000"/>
            <a:headEnd/>
            <a:tailEnd/>
          </a:ln>
        </p:spPr>
        <p:txBody>
          <a:bodyPr lIns="68580" tIns="34290" rIns="68580" bIns="34290"/>
          <a:lstStyle/>
          <a:p>
            <a:pPr eaLnBrk="1" fontAlgn="auto" hangingPunct="1">
              <a:spcBef>
                <a:spcPts val="0"/>
              </a:spcBef>
              <a:spcAft>
                <a:spcPts val="0"/>
              </a:spcAft>
              <a:defRPr/>
            </a:pPr>
            <a:endParaRPr lang="en-US" sz="1350" dirty="0">
              <a:latin typeface="+mn-lt"/>
              <a:cs typeface="+mn-cs"/>
            </a:endParaRPr>
          </a:p>
        </p:txBody>
      </p:sp>
      <p:sp>
        <p:nvSpPr>
          <p:cNvPr id="83" name="Oval 82">
            <a:extLst/>
          </p:cNvPr>
          <p:cNvSpPr/>
          <p:nvPr/>
        </p:nvSpPr>
        <p:spPr>
          <a:xfrm>
            <a:off x="4400550" y="3487738"/>
            <a:ext cx="674688" cy="5064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84" name="Freeform 5">
            <a:extLst/>
          </p:cNvPr>
          <p:cNvSpPr>
            <a:spLocks noEditPoints="1"/>
          </p:cNvSpPr>
          <p:nvPr/>
        </p:nvSpPr>
        <p:spPr bwMode="auto">
          <a:xfrm>
            <a:off x="4217988" y="3351213"/>
            <a:ext cx="1039812" cy="781050"/>
          </a:xfrm>
          <a:custGeom>
            <a:avLst/>
            <a:gdLst>
              <a:gd name="T0" fmla="*/ 1494 w 1598"/>
              <a:gd name="T1" fmla="*/ 803 h 1605"/>
              <a:gd name="T2" fmla="*/ 1598 w 1598"/>
              <a:gd name="T3" fmla="*/ 724 h 1605"/>
              <a:gd name="T4" fmla="*/ 1466 w 1598"/>
              <a:gd name="T5" fmla="*/ 605 h 1605"/>
              <a:gd name="T6" fmla="*/ 1523 w 1598"/>
              <a:gd name="T7" fmla="*/ 455 h 1605"/>
              <a:gd name="T8" fmla="*/ 1358 w 1598"/>
              <a:gd name="T9" fmla="*/ 389 h 1605"/>
              <a:gd name="T10" fmla="*/ 1361 w 1598"/>
              <a:gd name="T11" fmla="*/ 229 h 1605"/>
              <a:gd name="T12" fmla="*/ 1182 w 1598"/>
              <a:gd name="T13" fmla="*/ 223 h 1605"/>
              <a:gd name="T14" fmla="*/ 1130 w 1598"/>
              <a:gd name="T15" fmla="*/ 71 h 1605"/>
              <a:gd name="T16" fmla="*/ 961 w 1598"/>
              <a:gd name="T17" fmla="*/ 126 h 1605"/>
              <a:gd name="T18" fmla="*/ 860 w 1598"/>
              <a:gd name="T19" fmla="*/ 2 h 1605"/>
              <a:gd name="T20" fmla="*/ 737 w 1598"/>
              <a:gd name="T21" fmla="*/ 2 h 1605"/>
              <a:gd name="T22" fmla="*/ 637 w 1598"/>
              <a:gd name="T23" fmla="*/ 126 h 1605"/>
              <a:gd name="T24" fmla="*/ 467 w 1598"/>
              <a:gd name="T25" fmla="*/ 71 h 1605"/>
              <a:gd name="T26" fmla="*/ 415 w 1598"/>
              <a:gd name="T27" fmla="*/ 223 h 1605"/>
              <a:gd name="T28" fmla="*/ 237 w 1598"/>
              <a:gd name="T29" fmla="*/ 229 h 1605"/>
              <a:gd name="T30" fmla="*/ 240 w 1598"/>
              <a:gd name="T31" fmla="*/ 389 h 1605"/>
              <a:gd name="T32" fmla="*/ 75 w 1598"/>
              <a:gd name="T33" fmla="*/ 455 h 1605"/>
              <a:gd name="T34" fmla="*/ 132 w 1598"/>
              <a:gd name="T35" fmla="*/ 605 h 1605"/>
              <a:gd name="T36" fmla="*/ 0 w 1598"/>
              <a:gd name="T37" fmla="*/ 724 h 1605"/>
              <a:gd name="T38" fmla="*/ 104 w 1598"/>
              <a:gd name="T39" fmla="*/ 803 h 1605"/>
              <a:gd name="T40" fmla="*/ 0 w 1598"/>
              <a:gd name="T41" fmla="*/ 881 h 1605"/>
              <a:gd name="T42" fmla="*/ 132 w 1598"/>
              <a:gd name="T43" fmla="*/ 1000 h 1605"/>
              <a:gd name="T44" fmla="*/ 75 w 1598"/>
              <a:gd name="T45" fmla="*/ 1150 h 1605"/>
              <a:gd name="T46" fmla="*/ 240 w 1598"/>
              <a:gd name="T47" fmla="*/ 1216 h 1605"/>
              <a:gd name="T48" fmla="*/ 237 w 1598"/>
              <a:gd name="T49" fmla="*/ 1376 h 1605"/>
              <a:gd name="T50" fmla="*/ 415 w 1598"/>
              <a:gd name="T51" fmla="*/ 1383 h 1605"/>
              <a:gd name="T52" fmla="*/ 467 w 1598"/>
              <a:gd name="T53" fmla="*/ 1534 h 1605"/>
              <a:gd name="T54" fmla="*/ 637 w 1598"/>
              <a:gd name="T55" fmla="*/ 1479 h 1605"/>
              <a:gd name="T56" fmla="*/ 737 w 1598"/>
              <a:gd name="T57" fmla="*/ 1603 h 1605"/>
              <a:gd name="T58" fmla="*/ 860 w 1598"/>
              <a:gd name="T59" fmla="*/ 1603 h 1605"/>
              <a:gd name="T60" fmla="*/ 961 w 1598"/>
              <a:gd name="T61" fmla="*/ 1479 h 1605"/>
              <a:gd name="T62" fmla="*/ 1130 w 1598"/>
              <a:gd name="T63" fmla="*/ 1534 h 1605"/>
              <a:gd name="T64" fmla="*/ 1182 w 1598"/>
              <a:gd name="T65" fmla="*/ 1383 h 1605"/>
              <a:gd name="T66" fmla="*/ 1361 w 1598"/>
              <a:gd name="T67" fmla="*/ 1376 h 1605"/>
              <a:gd name="T68" fmla="*/ 1358 w 1598"/>
              <a:gd name="T69" fmla="*/ 1216 h 1605"/>
              <a:gd name="T70" fmla="*/ 1523 w 1598"/>
              <a:gd name="T71" fmla="*/ 1150 h 1605"/>
              <a:gd name="T72" fmla="*/ 1466 w 1598"/>
              <a:gd name="T73" fmla="*/ 1000 h 1605"/>
              <a:gd name="T74" fmla="*/ 1598 w 1598"/>
              <a:gd name="T75" fmla="*/ 881 h 1605"/>
              <a:gd name="T76" fmla="*/ 799 w 1598"/>
              <a:gd name="T77" fmla="*/ 1383 h 1605"/>
              <a:gd name="T78" fmla="*/ 799 w 1598"/>
              <a:gd name="T79" fmla="*/ 222 h 1605"/>
              <a:gd name="T80" fmla="*/ 799 w 1598"/>
              <a:gd name="T81" fmla="*/ 1383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98" h="1605">
                <a:moveTo>
                  <a:pt x="1493" y="845"/>
                </a:moveTo>
                <a:cubicBezTo>
                  <a:pt x="1494" y="831"/>
                  <a:pt x="1494" y="817"/>
                  <a:pt x="1494" y="803"/>
                </a:cubicBezTo>
                <a:cubicBezTo>
                  <a:pt x="1494" y="788"/>
                  <a:pt x="1494" y="774"/>
                  <a:pt x="1493" y="760"/>
                </a:cubicBezTo>
                <a:cubicBezTo>
                  <a:pt x="1534" y="753"/>
                  <a:pt x="1570" y="740"/>
                  <a:pt x="1598" y="724"/>
                </a:cubicBezTo>
                <a:cubicBezTo>
                  <a:pt x="1594" y="683"/>
                  <a:pt x="1587" y="642"/>
                  <a:pt x="1577" y="603"/>
                </a:cubicBezTo>
                <a:cubicBezTo>
                  <a:pt x="1545" y="598"/>
                  <a:pt x="1507" y="598"/>
                  <a:pt x="1466" y="605"/>
                </a:cubicBezTo>
                <a:cubicBezTo>
                  <a:pt x="1458" y="578"/>
                  <a:pt x="1448" y="551"/>
                  <a:pt x="1437" y="526"/>
                </a:cubicBezTo>
                <a:cubicBezTo>
                  <a:pt x="1472" y="504"/>
                  <a:pt x="1502" y="479"/>
                  <a:pt x="1523" y="455"/>
                </a:cubicBezTo>
                <a:cubicBezTo>
                  <a:pt x="1505" y="418"/>
                  <a:pt x="1485" y="383"/>
                  <a:pt x="1461" y="349"/>
                </a:cubicBezTo>
                <a:cubicBezTo>
                  <a:pt x="1430" y="355"/>
                  <a:pt x="1394" y="369"/>
                  <a:pt x="1358" y="389"/>
                </a:cubicBezTo>
                <a:cubicBezTo>
                  <a:pt x="1341" y="366"/>
                  <a:pt x="1323" y="345"/>
                  <a:pt x="1303" y="324"/>
                </a:cubicBezTo>
                <a:cubicBezTo>
                  <a:pt x="1330" y="292"/>
                  <a:pt x="1349" y="259"/>
                  <a:pt x="1361" y="229"/>
                </a:cubicBezTo>
                <a:cubicBezTo>
                  <a:pt x="1331" y="200"/>
                  <a:pt x="1300" y="174"/>
                  <a:pt x="1266" y="150"/>
                </a:cubicBezTo>
                <a:cubicBezTo>
                  <a:pt x="1239" y="166"/>
                  <a:pt x="1210" y="191"/>
                  <a:pt x="1182" y="223"/>
                </a:cubicBezTo>
                <a:cubicBezTo>
                  <a:pt x="1159" y="207"/>
                  <a:pt x="1135" y="193"/>
                  <a:pt x="1109" y="180"/>
                </a:cubicBezTo>
                <a:cubicBezTo>
                  <a:pt x="1123" y="141"/>
                  <a:pt x="1130" y="103"/>
                  <a:pt x="1130" y="71"/>
                </a:cubicBezTo>
                <a:cubicBezTo>
                  <a:pt x="1093" y="54"/>
                  <a:pt x="1055" y="40"/>
                  <a:pt x="1015" y="29"/>
                </a:cubicBezTo>
                <a:cubicBezTo>
                  <a:pt x="995" y="54"/>
                  <a:pt x="976" y="88"/>
                  <a:pt x="961" y="126"/>
                </a:cubicBezTo>
                <a:cubicBezTo>
                  <a:pt x="934" y="120"/>
                  <a:pt x="906" y="115"/>
                  <a:pt x="878" y="112"/>
                </a:cubicBezTo>
                <a:cubicBezTo>
                  <a:pt x="877" y="70"/>
                  <a:pt x="871" y="32"/>
                  <a:pt x="860" y="2"/>
                </a:cubicBezTo>
                <a:cubicBezTo>
                  <a:pt x="840" y="0"/>
                  <a:pt x="820" y="0"/>
                  <a:pt x="799" y="0"/>
                </a:cubicBezTo>
                <a:cubicBezTo>
                  <a:pt x="778" y="0"/>
                  <a:pt x="758" y="0"/>
                  <a:pt x="737" y="2"/>
                </a:cubicBezTo>
                <a:cubicBezTo>
                  <a:pt x="727" y="32"/>
                  <a:pt x="721" y="70"/>
                  <a:pt x="720" y="112"/>
                </a:cubicBezTo>
                <a:cubicBezTo>
                  <a:pt x="692" y="115"/>
                  <a:pt x="664" y="120"/>
                  <a:pt x="637" y="126"/>
                </a:cubicBezTo>
                <a:cubicBezTo>
                  <a:pt x="622" y="88"/>
                  <a:pt x="603" y="54"/>
                  <a:pt x="583" y="29"/>
                </a:cubicBezTo>
                <a:cubicBezTo>
                  <a:pt x="543" y="40"/>
                  <a:pt x="504" y="54"/>
                  <a:pt x="467" y="71"/>
                </a:cubicBezTo>
                <a:cubicBezTo>
                  <a:pt x="468" y="103"/>
                  <a:pt x="475" y="141"/>
                  <a:pt x="488" y="180"/>
                </a:cubicBezTo>
                <a:cubicBezTo>
                  <a:pt x="463" y="193"/>
                  <a:pt x="439" y="207"/>
                  <a:pt x="415" y="223"/>
                </a:cubicBezTo>
                <a:cubicBezTo>
                  <a:pt x="388" y="191"/>
                  <a:pt x="359" y="166"/>
                  <a:pt x="331" y="150"/>
                </a:cubicBezTo>
                <a:cubicBezTo>
                  <a:pt x="298" y="174"/>
                  <a:pt x="266" y="200"/>
                  <a:pt x="237" y="229"/>
                </a:cubicBezTo>
                <a:cubicBezTo>
                  <a:pt x="249" y="259"/>
                  <a:pt x="268" y="292"/>
                  <a:pt x="294" y="324"/>
                </a:cubicBezTo>
                <a:cubicBezTo>
                  <a:pt x="275" y="345"/>
                  <a:pt x="257" y="366"/>
                  <a:pt x="240" y="389"/>
                </a:cubicBezTo>
                <a:cubicBezTo>
                  <a:pt x="204" y="369"/>
                  <a:pt x="168" y="355"/>
                  <a:pt x="136" y="349"/>
                </a:cubicBezTo>
                <a:cubicBezTo>
                  <a:pt x="113" y="383"/>
                  <a:pt x="93" y="418"/>
                  <a:pt x="75" y="455"/>
                </a:cubicBezTo>
                <a:cubicBezTo>
                  <a:pt x="96" y="479"/>
                  <a:pt x="125" y="504"/>
                  <a:pt x="161" y="526"/>
                </a:cubicBezTo>
                <a:cubicBezTo>
                  <a:pt x="150" y="551"/>
                  <a:pt x="140" y="578"/>
                  <a:pt x="132" y="605"/>
                </a:cubicBezTo>
                <a:cubicBezTo>
                  <a:pt x="91" y="598"/>
                  <a:pt x="53" y="598"/>
                  <a:pt x="21" y="603"/>
                </a:cubicBezTo>
                <a:cubicBezTo>
                  <a:pt x="11" y="642"/>
                  <a:pt x="4" y="683"/>
                  <a:pt x="0" y="724"/>
                </a:cubicBezTo>
                <a:cubicBezTo>
                  <a:pt x="28" y="740"/>
                  <a:pt x="64" y="753"/>
                  <a:pt x="105" y="760"/>
                </a:cubicBezTo>
                <a:cubicBezTo>
                  <a:pt x="104" y="774"/>
                  <a:pt x="104" y="788"/>
                  <a:pt x="104" y="803"/>
                </a:cubicBezTo>
                <a:cubicBezTo>
                  <a:pt x="104" y="817"/>
                  <a:pt x="104" y="831"/>
                  <a:pt x="105" y="845"/>
                </a:cubicBezTo>
                <a:cubicBezTo>
                  <a:pt x="64" y="853"/>
                  <a:pt x="28" y="866"/>
                  <a:pt x="0" y="881"/>
                </a:cubicBezTo>
                <a:cubicBezTo>
                  <a:pt x="4" y="922"/>
                  <a:pt x="11" y="963"/>
                  <a:pt x="21" y="1002"/>
                </a:cubicBezTo>
                <a:cubicBezTo>
                  <a:pt x="53" y="1007"/>
                  <a:pt x="91" y="1007"/>
                  <a:pt x="132" y="1000"/>
                </a:cubicBezTo>
                <a:cubicBezTo>
                  <a:pt x="140" y="1028"/>
                  <a:pt x="150" y="1054"/>
                  <a:pt x="161" y="1080"/>
                </a:cubicBezTo>
                <a:cubicBezTo>
                  <a:pt x="125" y="1101"/>
                  <a:pt x="96" y="1126"/>
                  <a:pt x="75" y="1150"/>
                </a:cubicBezTo>
                <a:cubicBezTo>
                  <a:pt x="93" y="1187"/>
                  <a:pt x="113" y="1222"/>
                  <a:pt x="136" y="1256"/>
                </a:cubicBezTo>
                <a:cubicBezTo>
                  <a:pt x="168" y="1250"/>
                  <a:pt x="204" y="1237"/>
                  <a:pt x="240" y="1216"/>
                </a:cubicBezTo>
                <a:cubicBezTo>
                  <a:pt x="257" y="1239"/>
                  <a:pt x="275" y="1261"/>
                  <a:pt x="294" y="1281"/>
                </a:cubicBezTo>
                <a:cubicBezTo>
                  <a:pt x="268" y="1313"/>
                  <a:pt x="249" y="1346"/>
                  <a:pt x="237" y="1376"/>
                </a:cubicBezTo>
                <a:cubicBezTo>
                  <a:pt x="266" y="1405"/>
                  <a:pt x="298" y="1431"/>
                  <a:pt x="331" y="1455"/>
                </a:cubicBezTo>
                <a:cubicBezTo>
                  <a:pt x="359" y="1439"/>
                  <a:pt x="388" y="1414"/>
                  <a:pt x="415" y="1383"/>
                </a:cubicBezTo>
                <a:cubicBezTo>
                  <a:pt x="439" y="1398"/>
                  <a:pt x="463" y="1412"/>
                  <a:pt x="488" y="1425"/>
                </a:cubicBezTo>
                <a:cubicBezTo>
                  <a:pt x="475" y="1464"/>
                  <a:pt x="468" y="1502"/>
                  <a:pt x="467" y="1534"/>
                </a:cubicBezTo>
                <a:cubicBezTo>
                  <a:pt x="504" y="1551"/>
                  <a:pt x="543" y="1565"/>
                  <a:pt x="583" y="1576"/>
                </a:cubicBezTo>
                <a:cubicBezTo>
                  <a:pt x="603" y="1551"/>
                  <a:pt x="622" y="1518"/>
                  <a:pt x="637" y="1479"/>
                </a:cubicBezTo>
                <a:cubicBezTo>
                  <a:pt x="664" y="1485"/>
                  <a:pt x="692" y="1490"/>
                  <a:pt x="720" y="1493"/>
                </a:cubicBezTo>
                <a:cubicBezTo>
                  <a:pt x="721" y="1535"/>
                  <a:pt x="727" y="1573"/>
                  <a:pt x="737" y="1603"/>
                </a:cubicBezTo>
                <a:cubicBezTo>
                  <a:pt x="758" y="1605"/>
                  <a:pt x="778" y="1605"/>
                  <a:pt x="799" y="1605"/>
                </a:cubicBezTo>
                <a:cubicBezTo>
                  <a:pt x="820" y="1605"/>
                  <a:pt x="840" y="1605"/>
                  <a:pt x="860" y="1603"/>
                </a:cubicBezTo>
                <a:cubicBezTo>
                  <a:pt x="871" y="1573"/>
                  <a:pt x="877" y="1535"/>
                  <a:pt x="878" y="1493"/>
                </a:cubicBezTo>
                <a:cubicBezTo>
                  <a:pt x="906" y="1490"/>
                  <a:pt x="934" y="1485"/>
                  <a:pt x="961" y="1479"/>
                </a:cubicBezTo>
                <a:cubicBezTo>
                  <a:pt x="976" y="1518"/>
                  <a:pt x="995" y="1551"/>
                  <a:pt x="1015" y="1576"/>
                </a:cubicBezTo>
                <a:cubicBezTo>
                  <a:pt x="1055" y="1565"/>
                  <a:pt x="1093" y="1551"/>
                  <a:pt x="1130" y="1534"/>
                </a:cubicBezTo>
                <a:cubicBezTo>
                  <a:pt x="1130" y="1502"/>
                  <a:pt x="1123" y="1464"/>
                  <a:pt x="1109" y="1425"/>
                </a:cubicBezTo>
                <a:cubicBezTo>
                  <a:pt x="1135" y="1412"/>
                  <a:pt x="1159" y="1398"/>
                  <a:pt x="1182" y="1383"/>
                </a:cubicBezTo>
                <a:cubicBezTo>
                  <a:pt x="1210" y="1414"/>
                  <a:pt x="1239" y="1439"/>
                  <a:pt x="1266" y="1455"/>
                </a:cubicBezTo>
                <a:cubicBezTo>
                  <a:pt x="1300" y="1431"/>
                  <a:pt x="1331" y="1405"/>
                  <a:pt x="1361" y="1376"/>
                </a:cubicBezTo>
                <a:cubicBezTo>
                  <a:pt x="1349" y="1346"/>
                  <a:pt x="1330" y="1313"/>
                  <a:pt x="1303" y="1281"/>
                </a:cubicBezTo>
                <a:cubicBezTo>
                  <a:pt x="1323" y="1261"/>
                  <a:pt x="1341" y="1239"/>
                  <a:pt x="1358" y="1216"/>
                </a:cubicBezTo>
                <a:cubicBezTo>
                  <a:pt x="1394" y="1237"/>
                  <a:pt x="1430" y="1250"/>
                  <a:pt x="1462" y="1256"/>
                </a:cubicBezTo>
                <a:cubicBezTo>
                  <a:pt x="1485" y="1222"/>
                  <a:pt x="1505" y="1187"/>
                  <a:pt x="1523" y="1150"/>
                </a:cubicBezTo>
                <a:cubicBezTo>
                  <a:pt x="1502" y="1126"/>
                  <a:pt x="1472" y="1101"/>
                  <a:pt x="1437" y="1080"/>
                </a:cubicBezTo>
                <a:cubicBezTo>
                  <a:pt x="1448" y="1054"/>
                  <a:pt x="1458" y="1028"/>
                  <a:pt x="1466" y="1000"/>
                </a:cubicBezTo>
                <a:cubicBezTo>
                  <a:pt x="1507" y="1007"/>
                  <a:pt x="1545" y="1007"/>
                  <a:pt x="1577" y="1002"/>
                </a:cubicBezTo>
                <a:cubicBezTo>
                  <a:pt x="1587" y="963"/>
                  <a:pt x="1594" y="922"/>
                  <a:pt x="1598" y="881"/>
                </a:cubicBezTo>
                <a:cubicBezTo>
                  <a:pt x="1570" y="866"/>
                  <a:pt x="1534" y="853"/>
                  <a:pt x="1493" y="845"/>
                </a:cubicBezTo>
                <a:close/>
                <a:moveTo>
                  <a:pt x="799" y="1383"/>
                </a:moveTo>
                <a:cubicBezTo>
                  <a:pt x="478" y="1383"/>
                  <a:pt x="218" y="1123"/>
                  <a:pt x="218" y="803"/>
                </a:cubicBezTo>
                <a:cubicBezTo>
                  <a:pt x="218" y="482"/>
                  <a:pt x="478" y="222"/>
                  <a:pt x="799" y="222"/>
                </a:cubicBezTo>
                <a:cubicBezTo>
                  <a:pt x="1119" y="222"/>
                  <a:pt x="1379" y="482"/>
                  <a:pt x="1379" y="803"/>
                </a:cubicBezTo>
                <a:cubicBezTo>
                  <a:pt x="1379" y="1123"/>
                  <a:pt x="1119" y="1383"/>
                  <a:pt x="799" y="1383"/>
                </a:cubicBezTo>
                <a:close/>
              </a:path>
            </a:pathLst>
          </a:custGeom>
          <a:solidFill>
            <a:schemeClr val="bg1">
              <a:lumMod val="85000"/>
            </a:schemeClr>
          </a:solidFill>
          <a:ln w="3175" cap="flat">
            <a:noFill/>
            <a:prstDash val="solid"/>
            <a:miter lim="800000"/>
            <a:headEnd/>
            <a:tailEnd/>
          </a:ln>
        </p:spPr>
        <p:txBody>
          <a:bodyPr lIns="68580" tIns="34290" rIns="68580" bIns="34290"/>
          <a:lstStyle/>
          <a:p>
            <a:pPr eaLnBrk="1" fontAlgn="auto" hangingPunct="1">
              <a:spcBef>
                <a:spcPts val="0"/>
              </a:spcBef>
              <a:spcAft>
                <a:spcPts val="0"/>
              </a:spcAft>
              <a:defRPr/>
            </a:pPr>
            <a:endParaRPr lang="en-US" sz="1350">
              <a:latin typeface="+mn-lt"/>
              <a:cs typeface="+mn-cs"/>
            </a:endParaRPr>
          </a:p>
        </p:txBody>
      </p:sp>
      <p:sp>
        <p:nvSpPr>
          <p:cNvPr id="85" name="Oval 84">
            <a:extLst/>
          </p:cNvPr>
          <p:cNvSpPr/>
          <p:nvPr/>
        </p:nvSpPr>
        <p:spPr>
          <a:xfrm>
            <a:off x="7092950" y="3487738"/>
            <a:ext cx="674688" cy="5064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86" name="Freeform 5">
            <a:extLst/>
          </p:cNvPr>
          <p:cNvSpPr>
            <a:spLocks noEditPoints="1"/>
          </p:cNvSpPr>
          <p:nvPr/>
        </p:nvSpPr>
        <p:spPr bwMode="auto">
          <a:xfrm>
            <a:off x="6910388" y="3351213"/>
            <a:ext cx="1039812" cy="781050"/>
          </a:xfrm>
          <a:custGeom>
            <a:avLst/>
            <a:gdLst>
              <a:gd name="T0" fmla="*/ 1494 w 1598"/>
              <a:gd name="T1" fmla="*/ 803 h 1605"/>
              <a:gd name="T2" fmla="*/ 1598 w 1598"/>
              <a:gd name="T3" fmla="*/ 724 h 1605"/>
              <a:gd name="T4" fmla="*/ 1466 w 1598"/>
              <a:gd name="T5" fmla="*/ 605 h 1605"/>
              <a:gd name="T6" fmla="*/ 1523 w 1598"/>
              <a:gd name="T7" fmla="*/ 455 h 1605"/>
              <a:gd name="T8" fmla="*/ 1358 w 1598"/>
              <a:gd name="T9" fmla="*/ 389 h 1605"/>
              <a:gd name="T10" fmla="*/ 1361 w 1598"/>
              <a:gd name="T11" fmla="*/ 229 h 1605"/>
              <a:gd name="T12" fmla="*/ 1182 w 1598"/>
              <a:gd name="T13" fmla="*/ 223 h 1605"/>
              <a:gd name="T14" fmla="*/ 1130 w 1598"/>
              <a:gd name="T15" fmla="*/ 71 h 1605"/>
              <a:gd name="T16" fmla="*/ 961 w 1598"/>
              <a:gd name="T17" fmla="*/ 126 h 1605"/>
              <a:gd name="T18" fmla="*/ 860 w 1598"/>
              <a:gd name="T19" fmla="*/ 2 h 1605"/>
              <a:gd name="T20" fmla="*/ 737 w 1598"/>
              <a:gd name="T21" fmla="*/ 2 h 1605"/>
              <a:gd name="T22" fmla="*/ 637 w 1598"/>
              <a:gd name="T23" fmla="*/ 126 h 1605"/>
              <a:gd name="T24" fmla="*/ 467 w 1598"/>
              <a:gd name="T25" fmla="*/ 71 h 1605"/>
              <a:gd name="T26" fmla="*/ 415 w 1598"/>
              <a:gd name="T27" fmla="*/ 223 h 1605"/>
              <a:gd name="T28" fmla="*/ 237 w 1598"/>
              <a:gd name="T29" fmla="*/ 229 h 1605"/>
              <a:gd name="T30" fmla="*/ 240 w 1598"/>
              <a:gd name="T31" fmla="*/ 389 h 1605"/>
              <a:gd name="T32" fmla="*/ 75 w 1598"/>
              <a:gd name="T33" fmla="*/ 455 h 1605"/>
              <a:gd name="T34" fmla="*/ 132 w 1598"/>
              <a:gd name="T35" fmla="*/ 605 h 1605"/>
              <a:gd name="T36" fmla="*/ 0 w 1598"/>
              <a:gd name="T37" fmla="*/ 724 h 1605"/>
              <a:gd name="T38" fmla="*/ 104 w 1598"/>
              <a:gd name="T39" fmla="*/ 803 h 1605"/>
              <a:gd name="T40" fmla="*/ 0 w 1598"/>
              <a:gd name="T41" fmla="*/ 881 h 1605"/>
              <a:gd name="T42" fmla="*/ 132 w 1598"/>
              <a:gd name="T43" fmla="*/ 1000 h 1605"/>
              <a:gd name="T44" fmla="*/ 75 w 1598"/>
              <a:gd name="T45" fmla="*/ 1150 h 1605"/>
              <a:gd name="T46" fmla="*/ 240 w 1598"/>
              <a:gd name="T47" fmla="*/ 1216 h 1605"/>
              <a:gd name="T48" fmla="*/ 237 w 1598"/>
              <a:gd name="T49" fmla="*/ 1376 h 1605"/>
              <a:gd name="T50" fmla="*/ 415 w 1598"/>
              <a:gd name="T51" fmla="*/ 1383 h 1605"/>
              <a:gd name="T52" fmla="*/ 467 w 1598"/>
              <a:gd name="T53" fmla="*/ 1534 h 1605"/>
              <a:gd name="T54" fmla="*/ 637 w 1598"/>
              <a:gd name="T55" fmla="*/ 1479 h 1605"/>
              <a:gd name="T56" fmla="*/ 737 w 1598"/>
              <a:gd name="T57" fmla="*/ 1603 h 1605"/>
              <a:gd name="T58" fmla="*/ 860 w 1598"/>
              <a:gd name="T59" fmla="*/ 1603 h 1605"/>
              <a:gd name="T60" fmla="*/ 961 w 1598"/>
              <a:gd name="T61" fmla="*/ 1479 h 1605"/>
              <a:gd name="T62" fmla="*/ 1130 w 1598"/>
              <a:gd name="T63" fmla="*/ 1534 h 1605"/>
              <a:gd name="T64" fmla="*/ 1182 w 1598"/>
              <a:gd name="T65" fmla="*/ 1383 h 1605"/>
              <a:gd name="T66" fmla="*/ 1361 w 1598"/>
              <a:gd name="T67" fmla="*/ 1376 h 1605"/>
              <a:gd name="T68" fmla="*/ 1358 w 1598"/>
              <a:gd name="T69" fmla="*/ 1216 h 1605"/>
              <a:gd name="T70" fmla="*/ 1523 w 1598"/>
              <a:gd name="T71" fmla="*/ 1150 h 1605"/>
              <a:gd name="T72" fmla="*/ 1466 w 1598"/>
              <a:gd name="T73" fmla="*/ 1000 h 1605"/>
              <a:gd name="T74" fmla="*/ 1598 w 1598"/>
              <a:gd name="T75" fmla="*/ 881 h 1605"/>
              <a:gd name="T76" fmla="*/ 799 w 1598"/>
              <a:gd name="T77" fmla="*/ 1383 h 1605"/>
              <a:gd name="T78" fmla="*/ 799 w 1598"/>
              <a:gd name="T79" fmla="*/ 222 h 1605"/>
              <a:gd name="T80" fmla="*/ 799 w 1598"/>
              <a:gd name="T81" fmla="*/ 1383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98" h="1605">
                <a:moveTo>
                  <a:pt x="1493" y="845"/>
                </a:moveTo>
                <a:cubicBezTo>
                  <a:pt x="1494" y="831"/>
                  <a:pt x="1494" y="817"/>
                  <a:pt x="1494" y="803"/>
                </a:cubicBezTo>
                <a:cubicBezTo>
                  <a:pt x="1494" y="788"/>
                  <a:pt x="1494" y="774"/>
                  <a:pt x="1493" y="760"/>
                </a:cubicBezTo>
                <a:cubicBezTo>
                  <a:pt x="1534" y="753"/>
                  <a:pt x="1570" y="740"/>
                  <a:pt x="1598" y="724"/>
                </a:cubicBezTo>
                <a:cubicBezTo>
                  <a:pt x="1594" y="683"/>
                  <a:pt x="1587" y="642"/>
                  <a:pt x="1577" y="603"/>
                </a:cubicBezTo>
                <a:cubicBezTo>
                  <a:pt x="1545" y="598"/>
                  <a:pt x="1507" y="598"/>
                  <a:pt x="1466" y="605"/>
                </a:cubicBezTo>
                <a:cubicBezTo>
                  <a:pt x="1458" y="578"/>
                  <a:pt x="1448" y="551"/>
                  <a:pt x="1437" y="526"/>
                </a:cubicBezTo>
                <a:cubicBezTo>
                  <a:pt x="1472" y="504"/>
                  <a:pt x="1502" y="479"/>
                  <a:pt x="1523" y="455"/>
                </a:cubicBezTo>
                <a:cubicBezTo>
                  <a:pt x="1505" y="418"/>
                  <a:pt x="1485" y="383"/>
                  <a:pt x="1461" y="349"/>
                </a:cubicBezTo>
                <a:cubicBezTo>
                  <a:pt x="1430" y="355"/>
                  <a:pt x="1394" y="369"/>
                  <a:pt x="1358" y="389"/>
                </a:cubicBezTo>
                <a:cubicBezTo>
                  <a:pt x="1341" y="366"/>
                  <a:pt x="1323" y="345"/>
                  <a:pt x="1303" y="324"/>
                </a:cubicBezTo>
                <a:cubicBezTo>
                  <a:pt x="1330" y="292"/>
                  <a:pt x="1349" y="259"/>
                  <a:pt x="1361" y="229"/>
                </a:cubicBezTo>
                <a:cubicBezTo>
                  <a:pt x="1331" y="200"/>
                  <a:pt x="1300" y="174"/>
                  <a:pt x="1266" y="150"/>
                </a:cubicBezTo>
                <a:cubicBezTo>
                  <a:pt x="1239" y="166"/>
                  <a:pt x="1210" y="191"/>
                  <a:pt x="1182" y="223"/>
                </a:cubicBezTo>
                <a:cubicBezTo>
                  <a:pt x="1159" y="207"/>
                  <a:pt x="1135" y="193"/>
                  <a:pt x="1109" y="180"/>
                </a:cubicBezTo>
                <a:cubicBezTo>
                  <a:pt x="1123" y="141"/>
                  <a:pt x="1130" y="103"/>
                  <a:pt x="1130" y="71"/>
                </a:cubicBezTo>
                <a:cubicBezTo>
                  <a:pt x="1093" y="54"/>
                  <a:pt x="1055" y="40"/>
                  <a:pt x="1015" y="29"/>
                </a:cubicBezTo>
                <a:cubicBezTo>
                  <a:pt x="995" y="54"/>
                  <a:pt x="976" y="88"/>
                  <a:pt x="961" y="126"/>
                </a:cubicBezTo>
                <a:cubicBezTo>
                  <a:pt x="934" y="120"/>
                  <a:pt x="906" y="115"/>
                  <a:pt x="878" y="112"/>
                </a:cubicBezTo>
                <a:cubicBezTo>
                  <a:pt x="877" y="70"/>
                  <a:pt x="871" y="32"/>
                  <a:pt x="860" y="2"/>
                </a:cubicBezTo>
                <a:cubicBezTo>
                  <a:pt x="840" y="0"/>
                  <a:pt x="820" y="0"/>
                  <a:pt x="799" y="0"/>
                </a:cubicBezTo>
                <a:cubicBezTo>
                  <a:pt x="778" y="0"/>
                  <a:pt x="758" y="0"/>
                  <a:pt x="737" y="2"/>
                </a:cubicBezTo>
                <a:cubicBezTo>
                  <a:pt x="727" y="32"/>
                  <a:pt x="721" y="70"/>
                  <a:pt x="720" y="112"/>
                </a:cubicBezTo>
                <a:cubicBezTo>
                  <a:pt x="692" y="115"/>
                  <a:pt x="664" y="120"/>
                  <a:pt x="637" y="126"/>
                </a:cubicBezTo>
                <a:cubicBezTo>
                  <a:pt x="622" y="88"/>
                  <a:pt x="603" y="54"/>
                  <a:pt x="583" y="29"/>
                </a:cubicBezTo>
                <a:cubicBezTo>
                  <a:pt x="543" y="40"/>
                  <a:pt x="504" y="54"/>
                  <a:pt x="467" y="71"/>
                </a:cubicBezTo>
                <a:cubicBezTo>
                  <a:pt x="468" y="103"/>
                  <a:pt x="475" y="141"/>
                  <a:pt x="488" y="180"/>
                </a:cubicBezTo>
                <a:cubicBezTo>
                  <a:pt x="463" y="193"/>
                  <a:pt x="439" y="207"/>
                  <a:pt x="415" y="223"/>
                </a:cubicBezTo>
                <a:cubicBezTo>
                  <a:pt x="388" y="191"/>
                  <a:pt x="359" y="166"/>
                  <a:pt x="331" y="150"/>
                </a:cubicBezTo>
                <a:cubicBezTo>
                  <a:pt x="298" y="174"/>
                  <a:pt x="266" y="200"/>
                  <a:pt x="237" y="229"/>
                </a:cubicBezTo>
                <a:cubicBezTo>
                  <a:pt x="249" y="259"/>
                  <a:pt x="268" y="292"/>
                  <a:pt x="294" y="324"/>
                </a:cubicBezTo>
                <a:cubicBezTo>
                  <a:pt x="275" y="345"/>
                  <a:pt x="257" y="366"/>
                  <a:pt x="240" y="389"/>
                </a:cubicBezTo>
                <a:cubicBezTo>
                  <a:pt x="204" y="369"/>
                  <a:pt x="168" y="355"/>
                  <a:pt x="136" y="349"/>
                </a:cubicBezTo>
                <a:cubicBezTo>
                  <a:pt x="113" y="383"/>
                  <a:pt x="93" y="418"/>
                  <a:pt x="75" y="455"/>
                </a:cubicBezTo>
                <a:cubicBezTo>
                  <a:pt x="96" y="479"/>
                  <a:pt x="125" y="504"/>
                  <a:pt x="161" y="526"/>
                </a:cubicBezTo>
                <a:cubicBezTo>
                  <a:pt x="150" y="551"/>
                  <a:pt x="140" y="578"/>
                  <a:pt x="132" y="605"/>
                </a:cubicBezTo>
                <a:cubicBezTo>
                  <a:pt x="91" y="598"/>
                  <a:pt x="53" y="598"/>
                  <a:pt x="21" y="603"/>
                </a:cubicBezTo>
                <a:cubicBezTo>
                  <a:pt x="11" y="642"/>
                  <a:pt x="4" y="683"/>
                  <a:pt x="0" y="724"/>
                </a:cubicBezTo>
                <a:cubicBezTo>
                  <a:pt x="28" y="740"/>
                  <a:pt x="64" y="753"/>
                  <a:pt x="105" y="760"/>
                </a:cubicBezTo>
                <a:cubicBezTo>
                  <a:pt x="104" y="774"/>
                  <a:pt x="104" y="788"/>
                  <a:pt x="104" y="803"/>
                </a:cubicBezTo>
                <a:cubicBezTo>
                  <a:pt x="104" y="817"/>
                  <a:pt x="104" y="831"/>
                  <a:pt x="105" y="845"/>
                </a:cubicBezTo>
                <a:cubicBezTo>
                  <a:pt x="64" y="853"/>
                  <a:pt x="28" y="866"/>
                  <a:pt x="0" y="881"/>
                </a:cubicBezTo>
                <a:cubicBezTo>
                  <a:pt x="4" y="922"/>
                  <a:pt x="11" y="963"/>
                  <a:pt x="21" y="1002"/>
                </a:cubicBezTo>
                <a:cubicBezTo>
                  <a:pt x="53" y="1007"/>
                  <a:pt x="91" y="1007"/>
                  <a:pt x="132" y="1000"/>
                </a:cubicBezTo>
                <a:cubicBezTo>
                  <a:pt x="140" y="1028"/>
                  <a:pt x="150" y="1054"/>
                  <a:pt x="161" y="1080"/>
                </a:cubicBezTo>
                <a:cubicBezTo>
                  <a:pt x="125" y="1101"/>
                  <a:pt x="96" y="1126"/>
                  <a:pt x="75" y="1150"/>
                </a:cubicBezTo>
                <a:cubicBezTo>
                  <a:pt x="93" y="1187"/>
                  <a:pt x="113" y="1222"/>
                  <a:pt x="136" y="1256"/>
                </a:cubicBezTo>
                <a:cubicBezTo>
                  <a:pt x="168" y="1250"/>
                  <a:pt x="204" y="1237"/>
                  <a:pt x="240" y="1216"/>
                </a:cubicBezTo>
                <a:cubicBezTo>
                  <a:pt x="257" y="1239"/>
                  <a:pt x="275" y="1261"/>
                  <a:pt x="294" y="1281"/>
                </a:cubicBezTo>
                <a:cubicBezTo>
                  <a:pt x="268" y="1313"/>
                  <a:pt x="249" y="1346"/>
                  <a:pt x="237" y="1376"/>
                </a:cubicBezTo>
                <a:cubicBezTo>
                  <a:pt x="266" y="1405"/>
                  <a:pt x="298" y="1431"/>
                  <a:pt x="331" y="1455"/>
                </a:cubicBezTo>
                <a:cubicBezTo>
                  <a:pt x="359" y="1439"/>
                  <a:pt x="388" y="1414"/>
                  <a:pt x="415" y="1383"/>
                </a:cubicBezTo>
                <a:cubicBezTo>
                  <a:pt x="439" y="1398"/>
                  <a:pt x="463" y="1412"/>
                  <a:pt x="488" y="1425"/>
                </a:cubicBezTo>
                <a:cubicBezTo>
                  <a:pt x="475" y="1464"/>
                  <a:pt x="468" y="1502"/>
                  <a:pt x="467" y="1534"/>
                </a:cubicBezTo>
                <a:cubicBezTo>
                  <a:pt x="504" y="1551"/>
                  <a:pt x="543" y="1565"/>
                  <a:pt x="583" y="1576"/>
                </a:cubicBezTo>
                <a:cubicBezTo>
                  <a:pt x="603" y="1551"/>
                  <a:pt x="622" y="1518"/>
                  <a:pt x="637" y="1479"/>
                </a:cubicBezTo>
                <a:cubicBezTo>
                  <a:pt x="664" y="1485"/>
                  <a:pt x="692" y="1490"/>
                  <a:pt x="720" y="1493"/>
                </a:cubicBezTo>
                <a:cubicBezTo>
                  <a:pt x="721" y="1535"/>
                  <a:pt x="727" y="1573"/>
                  <a:pt x="737" y="1603"/>
                </a:cubicBezTo>
                <a:cubicBezTo>
                  <a:pt x="758" y="1605"/>
                  <a:pt x="778" y="1605"/>
                  <a:pt x="799" y="1605"/>
                </a:cubicBezTo>
                <a:cubicBezTo>
                  <a:pt x="820" y="1605"/>
                  <a:pt x="840" y="1605"/>
                  <a:pt x="860" y="1603"/>
                </a:cubicBezTo>
                <a:cubicBezTo>
                  <a:pt x="871" y="1573"/>
                  <a:pt x="877" y="1535"/>
                  <a:pt x="878" y="1493"/>
                </a:cubicBezTo>
                <a:cubicBezTo>
                  <a:pt x="906" y="1490"/>
                  <a:pt x="934" y="1485"/>
                  <a:pt x="961" y="1479"/>
                </a:cubicBezTo>
                <a:cubicBezTo>
                  <a:pt x="976" y="1518"/>
                  <a:pt x="995" y="1551"/>
                  <a:pt x="1015" y="1576"/>
                </a:cubicBezTo>
                <a:cubicBezTo>
                  <a:pt x="1055" y="1565"/>
                  <a:pt x="1093" y="1551"/>
                  <a:pt x="1130" y="1534"/>
                </a:cubicBezTo>
                <a:cubicBezTo>
                  <a:pt x="1130" y="1502"/>
                  <a:pt x="1123" y="1464"/>
                  <a:pt x="1109" y="1425"/>
                </a:cubicBezTo>
                <a:cubicBezTo>
                  <a:pt x="1135" y="1412"/>
                  <a:pt x="1159" y="1398"/>
                  <a:pt x="1182" y="1383"/>
                </a:cubicBezTo>
                <a:cubicBezTo>
                  <a:pt x="1210" y="1414"/>
                  <a:pt x="1239" y="1439"/>
                  <a:pt x="1266" y="1455"/>
                </a:cubicBezTo>
                <a:cubicBezTo>
                  <a:pt x="1300" y="1431"/>
                  <a:pt x="1331" y="1405"/>
                  <a:pt x="1361" y="1376"/>
                </a:cubicBezTo>
                <a:cubicBezTo>
                  <a:pt x="1349" y="1346"/>
                  <a:pt x="1330" y="1313"/>
                  <a:pt x="1303" y="1281"/>
                </a:cubicBezTo>
                <a:cubicBezTo>
                  <a:pt x="1323" y="1261"/>
                  <a:pt x="1341" y="1239"/>
                  <a:pt x="1358" y="1216"/>
                </a:cubicBezTo>
                <a:cubicBezTo>
                  <a:pt x="1394" y="1237"/>
                  <a:pt x="1430" y="1250"/>
                  <a:pt x="1462" y="1256"/>
                </a:cubicBezTo>
                <a:cubicBezTo>
                  <a:pt x="1485" y="1222"/>
                  <a:pt x="1505" y="1187"/>
                  <a:pt x="1523" y="1150"/>
                </a:cubicBezTo>
                <a:cubicBezTo>
                  <a:pt x="1502" y="1126"/>
                  <a:pt x="1472" y="1101"/>
                  <a:pt x="1437" y="1080"/>
                </a:cubicBezTo>
                <a:cubicBezTo>
                  <a:pt x="1448" y="1054"/>
                  <a:pt x="1458" y="1028"/>
                  <a:pt x="1466" y="1000"/>
                </a:cubicBezTo>
                <a:cubicBezTo>
                  <a:pt x="1507" y="1007"/>
                  <a:pt x="1545" y="1007"/>
                  <a:pt x="1577" y="1002"/>
                </a:cubicBezTo>
                <a:cubicBezTo>
                  <a:pt x="1587" y="963"/>
                  <a:pt x="1594" y="922"/>
                  <a:pt x="1598" y="881"/>
                </a:cubicBezTo>
                <a:cubicBezTo>
                  <a:pt x="1570" y="866"/>
                  <a:pt x="1534" y="853"/>
                  <a:pt x="1493" y="845"/>
                </a:cubicBezTo>
                <a:close/>
                <a:moveTo>
                  <a:pt x="799" y="1383"/>
                </a:moveTo>
                <a:cubicBezTo>
                  <a:pt x="478" y="1383"/>
                  <a:pt x="218" y="1123"/>
                  <a:pt x="218" y="803"/>
                </a:cubicBezTo>
                <a:cubicBezTo>
                  <a:pt x="218" y="482"/>
                  <a:pt x="478" y="222"/>
                  <a:pt x="799" y="222"/>
                </a:cubicBezTo>
                <a:cubicBezTo>
                  <a:pt x="1119" y="222"/>
                  <a:pt x="1379" y="482"/>
                  <a:pt x="1379" y="803"/>
                </a:cubicBezTo>
                <a:cubicBezTo>
                  <a:pt x="1379" y="1123"/>
                  <a:pt x="1119" y="1383"/>
                  <a:pt x="799" y="1383"/>
                </a:cubicBezTo>
                <a:close/>
              </a:path>
            </a:pathLst>
          </a:custGeom>
          <a:solidFill>
            <a:schemeClr val="bg2"/>
          </a:solidFill>
          <a:ln w="3175" cap="flat">
            <a:noFill/>
            <a:prstDash val="solid"/>
            <a:miter lim="800000"/>
            <a:headEnd/>
            <a:tailEnd/>
          </a:ln>
        </p:spPr>
        <p:txBody>
          <a:bodyPr lIns="68580" tIns="34290" rIns="68580" bIns="34290"/>
          <a:lstStyle/>
          <a:p>
            <a:pPr eaLnBrk="1" fontAlgn="auto" hangingPunct="1">
              <a:spcBef>
                <a:spcPts val="0"/>
              </a:spcBef>
              <a:spcAft>
                <a:spcPts val="0"/>
              </a:spcAft>
              <a:defRPr/>
            </a:pPr>
            <a:endParaRPr lang="en-US" sz="1350">
              <a:latin typeface="+mn-lt"/>
              <a:cs typeface="+mn-cs"/>
            </a:endParaRPr>
          </a:p>
        </p:txBody>
      </p:sp>
      <p:grpSp>
        <p:nvGrpSpPr>
          <p:cNvPr id="87" name="Group 14"/>
          <p:cNvGrpSpPr>
            <a:grpSpLocks/>
          </p:cNvGrpSpPr>
          <p:nvPr/>
        </p:nvGrpSpPr>
        <p:grpSpPr bwMode="auto">
          <a:xfrm>
            <a:off x="5549900" y="4391025"/>
            <a:ext cx="1039813" cy="779463"/>
            <a:chOff x="2622078" y="2371487"/>
            <a:chExt cx="1314926" cy="1314926"/>
          </a:xfrm>
        </p:grpSpPr>
        <p:sp>
          <p:nvSpPr>
            <p:cNvPr id="88" name="Oval 87">
              <a:extLst/>
            </p:cNvPr>
            <p:cNvSpPr/>
            <p:nvPr/>
          </p:nvSpPr>
          <p:spPr>
            <a:xfrm>
              <a:off x="2852943" y="2601800"/>
              <a:ext cx="853195" cy="8543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89" name="Freeform 5">
              <a:extLst/>
            </p:cNvPr>
            <p:cNvSpPr>
              <a:spLocks noEditPoints="1"/>
            </p:cNvSpPr>
            <p:nvPr/>
          </p:nvSpPr>
          <p:spPr bwMode="auto">
            <a:xfrm>
              <a:off x="2622078" y="2371487"/>
              <a:ext cx="1314926" cy="1314926"/>
            </a:xfrm>
            <a:custGeom>
              <a:avLst/>
              <a:gdLst>
                <a:gd name="T0" fmla="*/ 1494 w 1598"/>
                <a:gd name="T1" fmla="*/ 803 h 1605"/>
                <a:gd name="T2" fmla="*/ 1598 w 1598"/>
                <a:gd name="T3" fmla="*/ 724 h 1605"/>
                <a:gd name="T4" fmla="*/ 1466 w 1598"/>
                <a:gd name="T5" fmla="*/ 605 h 1605"/>
                <a:gd name="T6" fmla="*/ 1523 w 1598"/>
                <a:gd name="T7" fmla="*/ 455 h 1605"/>
                <a:gd name="T8" fmla="*/ 1358 w 1598"/>
                <a:gd name="T9" fmla="*/ 389 h 1605"/>
                <a:gd name="T10" fmla="*/ 1361 w 1598"/>
                <a:gd name="T11" fmla="*/ 229 h 1605"/>
                <a:gd name="T12" fmla="*/ 1182 w 1598"/>
                <a:gd name="T13" fmla="*/ 223 h 1605"/>
                <a:gd name="T14" fmla="*/ 1130 w 1598"/>
                <a:gd name="T15" fmla="*/ 71 h 1605"/>
                <a:gd name="T16" fmla="*/ 961 w 1598"/>
                <a:gd name="T17" fmla="*/ 126 h 1605"/>
                <a:gd name="T18" fmla="*/ 860 w 1598"/>
                <a:gd name="T19" fmla="*/ 2 h 1605"/>
                <a:gd name="T20" fmla="*/ 737 w 1598"/>
                <a:gd name="T21" fmla="*/ 2 h 1605"/>
                <a:gd name="T22" fmla="*/ 637 w 1598"/>
                <a:gd name="T23" fmla="*/ 126 h 1605"/>
                <a:gd name="T24" fmla="*/ 467 w 1598"/>
                <a:gd name="T25" fmla="*/ 71 h 1605"/>
                <a:gd name="T26" fmla="*/ 415 w 1598"/>
                <a:gd name="T27" fmla="*/ 223 h 1605"/>
                <a:gd name="T28" fmla="*/ 237 w 1598"/>
                <a:gd name="T29" fmla="*/ 229 h 1605"/>
                <a:gd name="T30" fmla="*/ 240 w 1598"/>
                <a:gd name="T31" fmla="*/ 389 h 1605"/>
                <a:gd name="T32" fmla="*/ 75 w 1598"/>
                <a:gd name="T33" fmla="*/ 455 h 1605"/>
                <a:gd name="T34" fmla="*/ 132 w 1598"/>
                <a:gd name="T35" fmla="*/ 605 h 1605"/>
                <a:gd name="T36" fmla="*/ 0 w 1598"/>
                <a:gd name="T37" fmla="*/ 724 h 1605"/>
                <a:gd name="T38" fmla="*/ 104 w 1598"/>
                <a:gd name="T39" fmla="*/ 803 h 1605"/>
                <a:gd name="T40" fmla="*/ 0 w 1598"/>
                <a:gd name="T41" fmla="*/ 881 h 1605"/>
                <a:gd name="T42" fmla="*/ 132 w 1598"/>
                <a:gd name="T43" fmla="*/ 1000 h 1605"/>
                <a:gd name="T44" fmla="*/ 75 w 1598"/>
                <a:gd name="T45" fmla="*/ 1150 h 1605"/>
                <a:gd name="T46" fmla="*/ 240 w 1598"/>
                <a:gd name="T47" fmla="*/ 1216 h 1605"/>
                <a:gd name="T48" fmla="*/ 237 w 1598"/>
                <a:gd name="T49" fmla="*/ 1376 h 1605"/>
                <a:gd name="T50" fmla="*/ 415 w 1598"/>
                <a:gd name="T51" fmla="*/ 1383 h 1605"/>
                <a:gd name="T52" fmla="*/ 467 w 1598"/>
                <a:gd name="T53" fmla="*/ 1534 h 1605"/>
                <a:gd name="T54" fmla="*/ 637 w 1598"/>
                <a:gd name="T55" fmla="*/ 1479 h 1605"/>
                <a:gd name="T56" fmla="*/ 737 w 1598"/>
                <a:gd name="T57" fmla="*/ 1603 h 1605"/>
                <a:gd name="T58" fmla="*/ 860 w 1598"/>
                <a:gd name="T59" fmla="*/ 1603 h 1605"/>
                <a:gd name="T60" fmla="*/ 961 w 1598"/>
                <a:gd name="T61" fmla="*/ 1479 h 1605"/>
                <a:gd name="T62" fmla="*/ 1130 w 1598"/>
                <a:gd name="T63" fmla="*/ 1534 h 1605"/>
                <a:gd name="T64" fmla="*/ 1182 w 1598"/>
                <a:gd name="T65" fmla="*/ 1383 h 1605"/>
                <a:gd name="T66" fmla="*/ 1361 w 1598"/>
                <a:gd name="T67" fmla="*/ 1376 h 1605"/>
                <a:gd name="T68" fmla="*/ 1358 w 1598"/>
                <a:gd name="T69" fmla="*/ 1216 h 1605"/>
                <a:gd name="T70" fmla="*/ 1523 w 1598"/>
                <a:gd name="T71" fmla="*/ 1150 h 1605"/>
                <a:gd name="T72" fmla="*/ 1466 w 1598"/>
                <a:gd name="T73" fmla="*/ 1000 h 1605"/>
                <a:gd name="T74" fmla="*/ 1598 w 1598"/>
                <a:gd name="T75" fmla="*/ 881 h 1605"/>
                <a:gd name="T76" fmla="*/ 799 w 1598"/>
                <a:gd name="T77" fmla="*/ 1383 h 1605"/>
                <a:gd name="T78" fmla="*/ 799 w 1598"/>
                <a:gd name="T79" fmla="*/ 222 h 1605"/>
                <a:gd name="T80" fmla="*/ 799 w 1598"/>
                <a:gd name="T81" fmla="*/ 1383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98" h="1605">
                  <a:moveTo>
                    <a:pt x="1493" y="845"/>
                  </a:moveTo>
                  <a:cubicBezTo>
                    <a:pt x="1494" y="831"/>
                    <a:pt x="1494" y="817"/>
                    <a:pt x="1494" y="803"/>
                  </a:cubicBezTo>
                  <a:cubicBezTo>
                    <a:pt x="1494" y="788"/>
                    <a:pt x="1494" y="774"/>
                    <a:pt x="1493" y="760"/>
                  </a:cubicBezTo>
                  <a:cubicBezTo>
                    <a:pt x="1534" y="753"/>
                    <a:pt x="1570" y="740"/>
                    <a:pt x="1598" y="724"/>
                  </a:cubicBezTo>
                  <a:cubicBezTo>
                    <a:pt x="1594" y="683"/>
                    <a:pt x="1587" y="642"/>
                    <a:pt x="1577" y="603"/>
                  </a:cubicBezTo>
                  <a:cubicBezTo>
                    <a:pt x="1545" y="598"/>
                    <a:pt x="1507" y="598"/>
                    <a:pt x="1466" y="605"/>
                  </a:cubicBezTo>
                  <a:cubicBezTo>
                    <a:pt x="1458" y="578"/>
                    <a:pt x="1448" y="551"/>
                    <a:pt x="1437" y="526"/>
                  </a:cubicBezTo>
                  <a:cubicBezTo>
                    <a:pt x="1472" y="504"/>
                    <a:pt x="1502" y="479"/>
                    <a:pt x="1523" y="455"/>
                  </a:cubicBezTo>
                  <a:cubicBezTo>
                    <a:pt x="1505" y="418"/>
                    <a:pt x="1485" y="383"/>
                    <a:pt x="1461" y="349"/>
                  </a:cubicBezTo>
                  <a:cubicBezTo>
                    <a:pt x="1430" y="355"/>
                    <a:pt x="1394" y="369"/>
                    <a:pt x="1358" y="389"/>
                  </a:cubicBezTo>
                  <a:cubicBezTo>
                    <a:pt x="1341" y="366"/>
                    <a:pt x="1323" y="345"/>
                    <a:pt x="1303" y="324"/>
                  </a:cubicBezTo>
                  <a:cubicBezTo>
                    <a:pt x="1330" y="292"/>
                    <a:pt x="1349" y="259"/>
                    <a:pt x="1361" y="229"/>
                  </a:cubicBezTo>
                  <a:cubicBezTo>
                    <a:pt x="1331" y="200"/>
                    <a:pt x="1300" y="174"/>
                    <a:pt x="1266" y="150"/>
                  </a:cubicBezTo>
                  <a:cubicBezTo>
                    <a:pt x="1239" y="166"/>
                    <a:pt x="1210" y="191"/>
                    <a:pt x="1182" y="223"/>
                  </a:cubicBezTo>
                  <a:cubicBezTo>
                    <a:pt x="1159" y="207"/>
                    <a:pt x="1135" y="193"/>
                    <a:pt x="1109" y="180"/>
                  </a:cubicBezTo>
                  <a:cubicBezTo>
                    <a:pt x="1123" y="141"/>
                    <a:pt x="1130" y="103"/>
                    <a:pt x="1130" y="71"/>
                  </a:cubicBezTo>
                  <a:cubicBezTo>
                    <a:pt x="1093" y="54"/>
                    <a:pt x="1055" y="40"/>
                    <a:pt x="1015" y="29"/>
                  </a:cubicBezTo>
                  <a:cubicBezTo>
                    <a:pt x="995" y="54"/>
                    <a:pt x="976" y="88"/>
                    <a:pt x="961" y="126"/>
                  </a:cubicBezTo>
                  <a:cubicBezTo>
                    <a:pt x="934" y="120"/>
                    <a:pt x="906" y="115"/>
                    <a:pt x="878" y="112"/>
                  </a:cubicBezTo>
                  <a:cubicBezTo>
                    <a:pt x="877" y="70"/>
                    <a:pt x="871" y="32"/>
                    <a:pt x="860" y="2"/>
                  </a:cubicBezTo>
                  <a:cubicBezTo>
                    <a:pt x="840" y="0"/>
                    <a:pt x="820" y="0"/>
                    <a:pt x="799" y="0"/>
                  </a:cubicBezTo>
                  <a:cubicBezTo>
                    <a:pt x="778" y="0"/>
                    <a:pt x="758" y="0"/>
                    <a:pt x="737" y="2"/>
                  </a:cubicBezTo>
                  <a:cubicBezTo>
                    <a:pt x="727" y="32"/>
                    <a:pt x="721" y="70"/>
                    <a:pt x="720" y="112"/>
                  </a:cubicBezTo>
                  <a:cubicBezTo>
                    <a:pt x="692" y="115"/>
                    <a:pt x="664" y="120"/>
                    <a:pt x="637" y="126"/>
                  </a:cubicBezTo>
                  <a:cubicBezTo>
                    <a:pt x="622" y="88"/>
                    <a:pt x="603" y="54"/>
                    <a:pt x="583" y="29"/>
                  </a:cubicBezTo>
                  <a:cubicBezTo>
                    <a:pt x="543" y="40"/>
                    <a:pt x="504" y="54"/>
                    <a:pt x="467" y="71"/>
                  </a:cubicBezTo>
                  <a:cubicBezTo>
                    <a:pt x="468" y="103"/>
                    <a:pt x="475" y="141"/>
                    <a:pt x="488" y="180"/>
                  </a:cubicBezTo>
                  <a:cubicBezTo>
                    <a:pt x="463" y="193"/>
                    <a:pt x="439" y="207"/>
                    <a:pt x="415" y="223"/>
                  </a:cubicBezTo>
                  <a:cubicBezTo>
                    <a:pt x="388" y="191"/>
                    <a:pt x="359" y="166"/>
                    <a:pt x="331" y="150"/>
                  </a:cubicBezTo>
                  <a:cubicBezTo>
                    <a:pt x="298" y="174"/>
                    <a:pt x="266" y="200"/>
                    <a:pt x="237" y="229"/>
                  </a:cubicBezTo>
                  <a:cubicBezTo>
                    <a:pt x="249" y="259"/>
                    <a:pt x="268" y="292"/>
                    <a:pt x="294" y="324"/>
                  </a:cubicBezTo>
                  <a:cubicBezTo>
                    <a:pt x="275" y="345"/>
                    <a:pt x="257" y="366"/>
                    <a:pt x="240" y="389"/>
                  </a:cubicBezTo>
                  <a:cubicBezTo>
                    <a:pt x="204" y="369"/>
                    <a:pt x="168" y="355"/>
                    <a:pt x="136" y="349"/>
                  </a:cubicBezTo>
                  <a:cubicBezTo>
                    <a:pt x="113" y="383"/>
                    <a:pt x="93" y="418"/>
                    <a:pt x="75" y="455"/>
                  </a:cubicBezTo>
                  <a:cubicBezTo>
                    <a:pt x="96" y="479"/>
                    <a:pt x="125" y="504"/>
                    <a:pt x="161" y="526"/>
                  </a:cubicBezTo>
                  <a:cubicBezTo>
                    <a:pt x="150" y="551"/>
                    <a:pt x="140" y="578"/>
                    <a:pt x="132" y="605"/>
                  </a:cubicBezTo>
                  <a:cubicBezTo>
                    <a:pt x="91" y="598"/>
                    <a:pt x="53" y="598"/>
                    <a:pt x="21" y="603"/>
                  </a:cubicBezTo>
                  <a:cubicBezTo>
                    <a:pt x="11" y="642"/>
                    <a:pt x="4" y="683"/>
                    <a:pt x="0" y="724"/>
                  </a:cubicBezTo>
                  <a:cubicBezTo>
                    <a:pt x="28" y="740"/>
                    <a:pt x="64" y="753"/>
                    <a:pt x="105" y="760"/>
                  </a:cubicBezTo>
                  <a:cubicBezTo>
                    <a:pt x="104" y="774"/>
                    <a:pt x="104" y="788"/>
                    <a:pt x="104" y="803"/>
                  </a:cubicBezTo>
                  <a:cubicBezTo>
                    <a:pt x="104" y="817"/>
                    <a:pt x="104" y="831"/>
                    <a:pt x="105" y="845"/>
                  </a:cubicBezTo>
                  <a:cubicBezTo>
                    <a:pt x="64" y="853"/>
                    <a:pt x="28" y="866"/>
                    <a:pt x="0" y="881"/>
                  </a:cubicBezTo>
                  <a:cubicBezTo>
                    <a:pt x="4" y="922"/>
                    <a:pt x="11" y="963"/>
                    <a:pt x="21" y="1002"/>
                  </a:cubicBezTo>
                  <a:cubicBezTo>
                    <a:pt x="53" y="1007"/>
                    <a:pt x="91" y="1007"/>
                    <a:pt x="132" y="1000"/>
                  </a:cubicBezTo>
                  <a:cubicBezTo>
                    <a:pt x="140" y="1028"/>
                    <a:pt x="150" y="1054"/>
                    <a:pt x="161" y="1080"/>
                  </a:cubicBezTo>
                  <a:cubicBezTo>
                    <a:pt x="125" y="1101"/>
                    <a:pt x="96" y="1126"/>
                    <a:pt x="75" y="1150"/>
                  </a:cubicBezTo>
                  <a:cubicBezTo>
                    <a:pt x="93" y="1187"/>
                    <a:pt x="113" y="1222"/>
                    <a:pt x="136" y="1256"/>
                  </a:cubicBezTo>
                  <a:cubicBezTo>
                    <a:pt x="168" y="1250"/>
                    <a:pt x="204" y="1237"/>
                    <a:pt x="240" y="1216"/>
                  </a:cubicBezTo>
                  <a:cubicBezTo>
                    <a:pt x="257" y="1239"/>
                    <a:pt x="275" y="1261"/>
                    <a:pt x="294" y="1281"/>
                  </a:cubicBezTo>
                  <a:cubicBezTo>
                    <a:pt x="268" y="1313"/>
                    <a:pt x="249" y="1346"/>
                    <a:pt x="237" y="1376"/>
                  </a:cubicBezTo>
                  <a:cubicBezTo>
                    <a:pt x="266" y="1405"/>
                    <a:pt x="298" y="1431"/>
                    <a:pt x="331" y="1455"/>
                  </a:cubicBezTo>
                  <a:cubicBezTo>
                    <a:pt x="359" y="1439"/>
                    <a:pt x="388" y="1414"/>
                    <a:pt x="415" y="1383"/>
                  </a:cubicBezTo>
                  <a:cubicBezTo>
                    <a:pt x="439" y="1398"/>
                    <a:pt x="463" y="1412"/>
                    <a:pt x="488" y="1425"/>
                  </a:cubicBezTo>
                  <a:cubicBezTo>
                    <a:pt x="475" y="1464"/>
                    <a:pt x="468" y="1502"/>
                    <a:pt x="467" y="1534"/>
                  </a:cubicBezTo>
                  <a:cubicBezTo>
                    <a:pt x="504" y="1551"/>
                    <a:pt x="543" y="1565"/>
                    <a:pt x="583" y="1576"/>
                  </a:cubicBezTo>
                  <a:cubicBezTo>
                    <a:pt x="603" y="1551"/>
                    <a:pt x="622" y="1518"/>
                    <a:pt x="637" y="1479"/>
                  </a:cubicBezTo>
                  <a:cubicBezTo>
                    <a:pt x="664" y="1485"/>
                    <a:pt x="692" y="1490"/>
                    <a:pt x="720" y="1493"/>
                  </a:cubicBezTo>
                  <a:cubicBezTo>
                    <a:pt x="721" y="1535"/>
                    <a:pt x="727" y="1573"/>
                    <a:pt x="737" y="1603"/>
                  </a:cubicBezTo>
                  <a:cubicBezTo>
                    <a:pt x="758" y="1605"/>
                    <a:pt x="778" y="1605"/>
                    <a:pt x="799" y="1605"/>
                  </a:cubicBezTo>
                  <a:cubicBezTo>
                    <a:pt x="820" y="1605"/>
                    <a:pt x="840" y="1605"/>
                    <a:pt x="860" y="1603"/>
                  </a:cubicBezTo>
                  <a:cubicBezTo>
                    <a:pt x="871" y="1573"/>
                    <a:pt x="877" y="1535"/>
                    <a:pt x="878" y="1493"/>
                  </a:cubicBezTo>
                  <a:cubicBezTo>
                    <a:pt x="906" y="1490"/>
                    <a:pt x="934" y="1485"/>
                    <a:pt x="961" y="1479"/>
                  </a:cubicBezTo>
                  <a:cubicBezTo>
                    <a:pt x="976" y="1518"/>
                    <a:pt x="995" y="1551"/>
                    <a:pt x="1015" y="1576"/>
                  </a:cubicBezTo>
                  <a:cubicBezTo>
                    <a:pt x="1055" y="1565"/>
                    <a:pt x="1093" y="1551"/>
                    <a:pt x="1130" y="1534"/>
                  </a:cubicBezTo>
                  <a:cubicBezTo>
                    <a:pt x="1130" y="1502"/>
                    <a:pt x="1123" y="1464"/>
                    <a:pt x="1109" y="1425"/>
                  </a:cubicBezTo>
                  <a:cubicBezTo>
                    <a:pt x="1135" y="1412"/>
                    <a:pt x="1159" y="1398"/>
                    <a:pt x="1182" y="1383"/>
                  </a:cubicBezTo>
                  <a:cubicBezTo>
                    <a:pt x="1210" y="1414"/>
                    <a:pt x="1239" y="1439"/>
                    <a:pt x="1266" y="1455"/>
                  </a:cubicBezTo>
                  <a:cubicBezTo>
                    <a:pt x="1300" y="1431"/>
                    <a:pt x="1331" y="1405"/>
                    <a:pt x="1361" y="1376"/>
                  </a:cubicBezTo>
                  <a:cubicBezTo>
                    <a:pt x="1349" y="1346"/>
                    <a:pt x="1330" y="1313"/>
                    <a:pt x="1303" y="1281"/>
                  </a:cubicBezTo>
                  <a:cubicBezTo>
                    <a:pt x="1323" y="1261"/>
                    <a:pt x="1341" y="1239"/>
                    <a:pt x="1358" y="1216"/>
                  </a:cubicBezTo>
                  <a:cubicBezTo>
                    <a:pt x="1394" y="1237"/>
                    <a:pt x="1430" y="1250"/>
                    <a:pt x="1462" y="1256"/>
                  </a:cubicBezTo>
                  <a:cubicBezTo>
                    <a:pt x="1485" y="1222"/>
                    <a:pt x="1505" y="1187"/>
                    <a:pt x="1523" y="1150"/>
                  </a:cubicBezTo>
                  <a:cubicBezTo>
                    <a:pt x="1502" y="1126"/>
                    <a:pt x="1472" y="1101"/>
                    <a:pt x="1437" y="1080"/>
                  </a:cubicBezTo>
                  <a:cubicBezTo>
                    <a:pt x="1448" y="1054"/>
                    <a:pt x="1458" y="1028"/>
                    <a:pt x="1466" y="1000"/>
                  </a:cubicBezTo>
                  <a:cubicBezTo>
                    <a:pt x="1507" y="1007"/>
                    <a:pt x="1545" y="1007"/>
                    <a:pt x="1577" y="1002"/>
                  </a:cubicBezTo>
                  <a:cubicBezTo>
                    <a:pt x="1587" y="963"/>
                    <a:pt x="1594" y="922"/>
                    <a:pt x="1598" y="881"/>
                  </a:cubicBezTo>
                  <a:cubicBezTo>
                    <a:pt x="1570" y="866"/>
                    <a:pt x="1534" y="853"/>
                    <a:pt x="1493" y="845"/>
                  </a:cubicBezTo>
                  <a:close/>
                  <a:moveTo>
                    <a:pt x="799" y="1383"/>
                  </a:moveTo>
                  <a:cubicBezTo>
                    <a:pt x="478" y="1383"/>
                    <a:pt x="218" y="1123"/>
                    <a:pt x="218" y="803"/>
                  </a:cubicBezTo>
                  <a:cubicBezTo>
                    <a:pt x="218" y="482"/>
                    <a:pt x="478" y="222"/>
                    <a:pt x="799" y="222"/>
                  </a:cubicBezTo>
                  <a:cubicBezTo>
                    <a:pt x="1119" y="222"/>
                    <a:pt x="1379" y="482"/>
                    <a:pt x="1379" y="803"/>
                  </a:cubicBezTo>
                  <a:cubicBezTo>
                    <a:pt x="1379" y="1123"/>
                    <a:pt x="1119" y="1383"/>
                    <a:pt x="799" y="1383"/>
                  </a:cubicBezTo>
                  <a:close/>
                </a:path>
              </a:pathLst>
            </a:custGeom>
            <a:solidFill>
              <a:schemeClr val="bg2"/>
            </a:solidFill>
            <a:ln w="3175" cap="flat">
              <a:noFill/>
              <a:prstDash val="solid"/>
              <a:miter lim="800000"/>
              <a:headEnd/>
              <a:tailEnd/>
            </a:ln>
          </p:spPr>
          <p:txBody>
            <a:bodyPr lIns="68580" tIns="34290" rIns="68580" bIns="34290"/>
            <a:lstStyle/>
            <a:p>
              <a:pPr eaLnBrk="1" fontAlgn="auto" hangingPunct="1">
                <a:spcBef>
                  <a:spcPts val="0"/>
                </a:spcBef>
                <a:spcAft>
                  <a:spcPts val="0"/>
                </a:spcAft>
                <a:defRPr/>
              </a:pPr>
              <a:endParaRPr lang="en-US" sz="1350">
                <a:latin typeface="+mn-lt"/>
                <a:cs typeface="+mn-cs"/>
              </a:endParaRPr>
            </a:p>
          </p:txBody>
        </p:sp>
      </p:grpSp>
      <p:grpSp>
        <p:nvGrpSpPr>
          <p:cNvPr id="90" name="Group 17"/>
          <p:cNvGrpSpPr>
            <a:grpSpLocks/>
          </p:cNvGrpSpPr>
          <p:nvPr/>
        </p:nvGrpSpPr>
        <p:grpSpPr bwMode="auto">
          <a:xfrm>
            <a:off x="5549900" y="2312988"/>
            <a:ext cx="1039813" cy="779462"/>
            <a:chOff x="2622078" y="2371487"/>
            <a:chExt cx="1314926" cy="1314926"/>
          </a:xfrm>
        </p:grpSpPr>
        <p:sp>
          <p:nvSpPr>
            <p:cNvPr id="91" name="Oval 90">
              <a:extLst/>
            </p:cNvPr>
            <p:cNvSpPr/>
            <p:nvPr/>
          </p:nvSpPr>
          <p:spPr>
            <a:xfrm>
              <a:off x="2852943" y="2601800"/>
              <a:ext cx="853195" cy="8543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92" name="Freeform 5">
              <a:extLst/>
            </p:cNvPr>
            <p:cNvSpPr>
              <a:spLocks noEditPoints="1"/>
            </p:cNvSpPr>
            <p:nvPr/>
          </p:nvSpPr>
          <p:spPr bwMode="auto">
            <a:xfrm>
              <a:off x="2622078" y="2371487"/>
              <a:ext cx="1314926" cy="1314926"/>
            </a:xfrm>
            <a:custGeom>
              <a:avLst/>
              <a:gdLst>
                <a:gd name="T0" fmla="*/ 1494 w 1598"/>
                <a:gd name="T1" fmla="*/ 803 h 1605"/>
                <a:gd name="T2" fmla="*/ 1598 w 1598"/>
                <a:gd name="T3" fmla="*/ 724 h 1605"/>
                <a:gd name="T4" fmla="*/ 1466 w 1598"/>
                <a:gd name="T5" fmla="*/ 605 h 1605"/>
                <a:gd name="T6" fmla="*/ 1523 w 1598"/>
                <a:gd name="T7" fmla="*/ 455 h 1605"/>
                <a:gd name="T8" fmla="*/ 1358 w 1598"/>
                <a:gd name="T9" fmla="*/ 389 h 1605"/>
                <a:gd name="T10" fmla="*/ 1361 w 1598"/>
                <a:gd name="T11" fmla="*/ 229 h 1605"/>
                <a:gd name="T12" fmla="*/ 1182 w 1598"/>
                <a:gd name="T13" fmla="*/ 223 h 1605"/>
                <a:gd name="T14" fmla="*/ 1130 w 1598"/>
                <a:gd name="T15" fmla="*/ 71 h 1605"/>
                <a:gd name="T16" fmla="*/ 961 w 1598"/>
                <a:gd name="T17" fmla="*/ 126 h 1605"/>
                <a:gd name="T18" fmla="*/ 860 w 1598"/>
                <a:gd name="T19" fmla="*/ 2 h 1605"/>
                <a:gd name="T20" fmla="*/ 737 w 1598"/>
                <a:gd name="T21" fmla="*/ 2 h 1605"/>
                <a:gd name="T22" fmla="*/ 637 w 1598"/>
                <a:gd name="T23" fmla="*/ 126 h 1605"/>
                <a:gd name="T24" fmla="*/ 467 w 1598"/>
                <a:gd name="T25" fmla="*/ 71 h 1605"/>
                <a:gd name="T26" fmla="*/ 415 w 1598"/>
                <a:gd name="T27" fmla="*/ 223 h 1605"/>
                <a:gd name="T28" fmla="*/ 237 w 1598"/>
                <a:gd name="T29" fmla="*/ 229 h 1605"/>
                <a:gd name="T30" fmla="*/ 240 w 1598"/>
                <a:gd name="T31" fmla="*/ 389 h 1605"/>
                <a:gd name="T32" fmla="*/ 75 w 1598"/>
                <a:gd name="T33" fmla="*/ 455 h 1605"/>
                <a:gd name="T34" fmla="*/ 132 w 1598"/>
                <a:gd name="T35" fmla="*/ 605 h 1605"/>
                <a:gd name="T36" fmla="*/ 0 w 1598"/>
                <a:gd name="T37" fmla="*/ 724 h 1605"/>
                <a:gd name="T38" fmla="*/ 104 w 1598"/>
                <a:gd name="T39" fmla="*/ 803 h 1605"/>
                <a:gd name="T40" fmla="*/ 0 w 1598"/>
                <a:gd name="T41" fmla="*/ 881 h 1605"/>
                <a:gd name="T42" fmla="*/ 132 w 1598"/>
                <a:gd name="T43" fmla="*/ 1000 h 1605"/>
                <a:gd name="T44" fmla="*/ 75 w 1598"/>
                <a:gd name="T45" fmla="*/ 1150 h 1605"/>
                <a:gd name="T46" fmla="*/ 240 w 1598"/>
                <a:gd name="T47" fmla="*/ 1216 h 1605"/>
                <a:gd name="T48" fmla="*/ 237 w 1598"/>
                <a:gd name="T49" fmla="*/ 1376 h 1605"/>
                <a:gd name="T50" fmla="*/ 415 w 1598"/>
                <a:gd name="T51" fmla="*/ 1383 h 1605"/>
                <a:gd name="T52" fmla="*/ 467 w 1598"/>
                <a:gd name="T53" fmla="*/ 1534 h 1605"/>
                <a:gd name="T54" fmla="*/ 637 w 1598"/>
                <a:gd name="T55" fmla="*/ 1479 h 1605"/>
                <a:gd name="T56" fmla="*/ 737 w 1598"/>
                <a:gd name="T57" fmla="*/ 1603 h 1605"/>
                <a:gd name="T58" fmla="*/ 860 w 1598"/>
                <a:gd name="T59" fmla="*/ 1603 h 1605"/>
                <a:gd name="T60" fmla="*/ 961 w 1598"/>
                <a:gd name="T61" fmla="*/ 1479 h 1605"/>
                <a:gd name="T62" fmla="*/ 1130 w 1598"/>
                <a:gd name="T63" fmla="*/ 1534 h 1605"/>
                <a:gd name="T64" fmla="*/ 1182 w 1598"/>
                <a:gd name="T65" fmla="*/ 1383 h 1605"/>
                <a:gd name="T66" fmla="*/ 1361 w 1598"/>
                <a:gd name="T67" fmla="*/ 1376 h 1605"/>
                <a:gd name="T68" fmla="*/ 1358 w 1598"/>
                <a:gd name="T69" fmla="*/ 1216 h 1605"/>
                <a:gd name="T70" fmla="*/ 1523 w 1598"/>
                <a:gd name="T71" fmla="*/ 1150 h 1605"/>
                <a:gd name="T72" fmla="*/ 1466 w 1598"/>
                <a:gd name="T73" fmla="*/ 1000 h 1605"/>
                <a:gd name="T74" fmla="*/ 1598 w 1598"/>
                <a:gd name="T75" fmla="*/ 881 h 1605"/>
                <a:gd name="T76" fmla="*/ 799 w 1598"/>
                <a:gd name="T77" fmla="*/ 1383 h 1605"/>
                <a:gd name="T78" fmla="*/ 799 w 1598"/>
                <a:gd name="T79" fmla="*/ 222 h 1605"/>
                <a:gd name="T80" fmla="*/ 799 w 1598"/>
                <a:gd name="T81" fmla="*/ 1383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98" h="1605">
                  <a:moveTo>
                    <a:pt x="1493" y="845"/>
                  </a:moveTo>
                  <a:cubicBezTo>
                    <a:pt x="1494" y="831"/>
                    <a:pt x="1494" y="817"/>
                    <a:pt x="1494" y="803"/>
                  </a:cubicBezTo>
                  <a:cubicBezTo>
                    <a:pt x="1494" y="788"/>
                    <a:pt x="1494" y="774"/>
                    <a:pt x="1493" y="760"/>
                  </a:cubicBezTo>
                  <a:cubicBezTo>
                    <a:pt x="1534" y="753"/>
                    <a:pt x="1570" y="740"/>
                    <a:pt x="1598" y="724"/>
                  </a:cubicBezTo>
                  <a:cubicBezTo>
                    <a:pt x="1594" y="683"/>
                    <a:pt x="1587" y="642"/>
                    <a:pt x="1577" y="603"/>
                  </a:cubicBezTo>
                  <a:cubicBezTo>
                    <a:pt x="1545" y="598"/>
                    <a:pt x="1507" y="598"/>
                    <a:pt x="1466" y="605"/>
                  </a:cubicBezTo>
                  <a:cubicBezTo>
                    <a:pt x="1458" y="578"/>
                    <a:pt x="1448" y="551"/>
                    <a:pt x="1437" y="526"/>
                  </a:cubicBezTo>
                  <a:cubicBezTo>
                    <a:pt x="1472" y="504"/>
                    <a:pt x="1502" y="479"/>
                    <a:pt x="1523" y="455"/>
                  </a:cubicBezTo>
                  <a:cubicBezTo>
                    <a:pt x="1505" y="418"/>
                    <a:pt x="1485" y="383"/>
                    <a:pt x="1461" y="349"/>
                  </a:cubicBezTo>
                  <a:cubicBezTo>
                    <a:pt x="1430" y="355"/>
                    <a:pt x="1394" y="369"/>
                    <a:pt x="1358" y="389"/>
                  </a:cubicBezTo>
                  <a:cubicBezTo>
                    <a:pt x="1341" y="366"/>
                    <a:pt x="1323" y="345"/>
                    <a:pt x="1303" y="324"/>
                  </a:cubicBezTo>
                  <a:cubicBezTo>
                    <a:pt x="1330" y="292"/>
                    <a:pt x="1349" y="259"/>
                    <a:pt x="1361" y="229"/>
                  </a:cubicBezTo>
                  <a:cubicBezTo>
                    <a:pt x="1331" y="200"/>
                    <a:pt x="1300" y="174"/>
                    <a:pt x="1266" y="150"/>
                  </a:cubicBezTo>
                  <a:cubicBezTo>
                    <a:pt x="1239" y="166"/>
                    <a:pt x="1210" y="191"/>
                    <a:pt x="1182" y="223"/>
                  </a:cubicBezTo>
                  <a:cubicBezTo>
                    <a:pt x="1159" y="207"/>
                    <a:pt x="1135" y="193"/>
                    <a:pt x="1109" y="180"/>
                  </a:cubicBezTo>
                  <a:cubicBezTo>
                    <a:pt x="1123" y="141"/>
                    <a:pt x="1130" y="103"/>
                    <a:pt x="1130" y="71"/>
                  </a:cubicBezTo>
                  <a:cubicBezTo>
                    <a:pt x="1093" y="54"/>
                    <a:pt x="1055" y="40"/>
                    <a:pt x="1015" y="29"/>
                  </a:cubicBezTo>
                  <a:cubicBezTo>
                    <a:pt x="995" y="54"/>
                    <a:pt x="976" y="88"/>
                    <a:pt x="961" y="126"/>
                  </a:cubicBezTo>
                  <a:cubicBezTo>
                    <a:pt x="934" y="120"/>
                    <a:pt x="906" y="115"/>
                    <a:pt x="878" y="112"/>
                  </a:cubicBezTo>
                  <a:cubicBezTo>
                    <a:pt x="877" y="70"/>
                    <a:pt x="871" y="32"/>
                    <a:pt x="860" y="2"/>
                  </a:cubicBezTo>
                  <a:cubicBezTo>
                    <a:pt x="840" y="0"/>
                    <a:pt x="820" y="0"/>
                    <a:pt x="799" y="0"/>
                  </a:cubicBezTo>
                  <a:cubicBezTo>
                    <a:pt x="778" y="0"/>
                    <a:pt x="758" y="0"/>
                    <a:pt x="737" y="2"/>
                  </a:cubicBezTo>
                  <a:cubicBezTo>
                    <a:pt x="727" y="32"/>
                    <a:pt x="721" y="70"/>
                    <a:pt x="720" y="112"/>
                  </a:cubicBezTo>
                  <a:cubicBezTo>
                    <a:pt x="692" y="115"/>
                    <a:pt x="664" y="120"/>
                    <a:pt x="637" y="126"/>
                  </a:cubicBezTo>
                  <a:cubicBezTo>
                    <a:pt x="622" y="88"/>
                    <a:pt x="603" y="54"/>
                    <a:pt x="583" y="29"/>
                  </a:cubicBezTo>
                  <a:cubicBezTo>
                    <a:pt x="543" y="40"/>
                    <a:pt x="504" y="54"/>
                    <a:pt x="467" y="71"/>
                  </a:cubicBezTo>
                  <a:cubicBezTo>
                    <a:pt x="468" y="103"/>
                    <a:pt x="475" y="141"/>
                    <a:pt x="488" y="180"/>
                  </a:cubicBezTo>
                  <a:cubicBezTo>
                    <a:pt x="463" y="193"/>
                    <a:pt x="439" y="207"/>
                    <a:pt x="415" y="223"/>
                  </a:cubicBezTo>
                  <a:cubicBezTo>
                    <a:pt x="388" y="191"/>
                    <a:pt x="359" y="166"/>
                    <a:pt x="331" y="150"/>
                  </a:cubicBezTo>
                  <a:cubicBezTo>
                    <a:pt x="298" y="174"/>
                    <a:pt x="266" y="200"/>
                    <a:pt x="237" y="229"/>
                  </a:cubicBezTo>
                  <a:cubicBezTo>
                    <a:pt x="249" y="259"/>
                    <a:pt x="268" y="292"/>
                    <a:pt x="294" y="324"/>
                  </a:cubicBezTo>
                  <a:cubicBezTo>
                    <a:pt x="275" y="345"/>
                    <a:pt x="257" y="366"/>
                    <a:pt x="240" y="389"/>
                  </a:cubicBezTo>
                  <a:cubicBezTo>
                    <a:pt x="204" y="369"/>
                    <a:pt x="168" y="355"/>
                    <a:pt x="136" y="349"/>
                  </a:cubicBezTo>
                  <a:cubicBezTo>
                    <a:pt x="113" y="383"/>
                    <a:pt x="93" y="418"/>
                    <a:pt x="75" y="455"/>
                  </a:cubicBezTo>
                  <a:cubicBezTo>
                    <a:pt x="96" y="479"/>
                    <a:pt x="125" y="504"/>
                    <a:pt x="161" y="526"/>
                  </a:cubicBezTo>
                  <a:cubicBezTo>
                    <a:pt x="150" y="551"/>
                    <a:pt x="140" y="578"/>
                    <a:pt x="132" y="605"/>
                  </a:cubicBezTo>
                  <a:cubicBezTo>
                    <a:pt x="91" y="598"/>
                    <a:pt x="53" y="598"/>
                    <a:pt x="21" y="603"/>
                  </a:cubicBezTo>
                  <a:cubicBezTo>
                    <a:pt x="11" y="642"/>
                    <a:pt x="4" y="683"/>
                    <a:pt x="0" y="724"/>
                  </a:cubicBezTo>
                  <a:cubicBezTo>
                    <a:pt x="28" y="740"/>
                    <a:pt x="64" y="753"/>
                    <a:pt x="105" y="760"/>
                  </a:cubicBezTo>
                  <a:cubicBezTo>
                    <a:pt x="104" y="774"/>
                    <a:pt x="104" y="788"/>
                    <a:pt x="104" y="803"/>
                  </a:cubicBezTo>
                  <a:cubicBezTo>
                    <a:pt x="104" y="817"/>
                    <a:pt x="104" y="831"/>
                    <a:pt x="105" y="845"/>
                  </a:cubicBezTo>
                  <a:cubicBezTo>
                    <a:pt x="64" y="853"/>
                    <a:pt x="28" y="866"/>
                    <a:pt x="0" y="881"/>
                  </a:cubicBezTo>
                  <a:cubicBezTo>
                    <a:pt x="4" y="922"/>
                    <a:pt x="11" y="963"/>
                    <a:pt x="21" y="1002"/>
                  </a:cubicBezTo>
                  <a:cubicBezTo>
                    <a:pt x="53" y="1007"/>
                    <a:pt x="91" y="1007"/>
                    <a:pt x="132" y="1000"/>
                  </a:cubicBezTo>
                  <a:cubicBezTo>
                    <a:pt x="140" y="1028"/>
                    <a:pt x="150" y="1054"/>
                    <a:pt x="161" y="1080"/>
                  </a:cubicBezTo>
                  <a:cubicBezTo>
                    <a:pt x="125" y="1101"/>
                    <a:pt x="96" y="1126"/>
                    <a:pt x="75" y="1150"/>
                  </a:cubicBezTo>
                  <a:cubicBezTo>
                    <a:pt x="93" y="1187"/>
                    <a:pt x="113" y="1222"/>
                    <a:pt x="136" y="1256"/>
                  </a:cubicBezTo>
                  <a:cubicBezTo>
                    <a:pt x="168" y="1250"/>
                    <a:pt x="204" y="1237"/>
                    <a:pt x="240" y="1216"/>
                  </a:cubicBezTo>
                  <a:cubicBezTo>
                    <a:pt x="257" y="1239"/>
                    <a:pt x="275" y="1261"/>
                    <a:pt x="294" y="1281"/>
                  </a:cubicBezTo>
                  <a:cubicBezTo>
                    <a:pt x="268" y="1313"/>
                    <a:pt x="249" y="1346"/>
                    <a:pt x="237" y="1376"/>
                  </a:cubicBezTo>
                  <a:cubicBezTo>
                    <a:pt x="266" y="1405"/>
                    <a:pt x="298" y="1431"/>
                    <a:pt x="331" y="1455"/>
                  </a:cubicBezTo>
                  <a:cubicBezTo>
                    <a:pt x="359" y="1439"/>
                    <a:pt x="388" y="1414"/>
                    <a:pt x="415" y="1383"/>
                  </a:cubicBezTo>
                  <a:cubicBezTo>
                    <a:pt x="439" y="1398"/>
                    <a:pt x="463" y="1412"/>
                    <a:pt x="488" y="1425"/>
                  </a:cubicBezTo>
                  <a:cubicBezTo>
                    <a:pt x="475" y="1464"/>
                    <a:pt x="468" y="1502"/>
                    <a:pt x="467" y="1534"/>
                  </a:cubicBezTo>
                  <a:cubicBezTo>
                    <a:pt x="504" y="1551"/>
                    <a:pt x="543" y="1565"/>
                    <a:pt x="583" y="1576"/>
                  </a:cubicBezTo>
                  <a:cubicBezTo>
                    <a:pt x="603" y="1551"/>
                    <a:pt x="622" y="1518"/>
                    <a:pt x="637" y="1479"/>
                  </a:cubicBezTo>
                  <a:cubicBezTo>
                    <a:pt x="664" y="1485"/>
                    <a:pt x="692" y="1490"/>
                    <a:pt x="720" y="1493"/>
                  </a:cubicBezTo>
                  <a:cubicBezTo>
                    <a:pt x="721" y="1535"/>
                    <a:pt x="727" y="1573"/>
                    <a:pt x="737" y="1603"/>
                  </a:cubicBezTo>
                  <a:cubicBezTo>
                    <a:pt x="758" y="1605"/>
                    <a:pt x="778" y="1605"/>
                    <a:pt x="799" y="1605"/>
                  </a:cubicBezTo>
                  <a:cubicBezTo>
                    <a:pt x="820" y="1605"/>
                    <a:pt x="840" y="1605"/>
                    <a:pt x="860" y="1603"/>
                  </a:cubicBezTo>
                  <a:cubicBezTo>
                    <a:pt x="871" y="1573"/>
                    <a:pt x="877" y="1535"/>
                    <a:pt x="878" y="1493"/>
                  </a:cubicBezTo>
                  <a:cubicBezTo>
                    <a:pt x="906" y="1490"/>
                    <a:pt x="934" y="1485"/>
                    <a:pt x="961" y="1479"/>
                  </a:cubicBezTo>
                  <a:cubicBezTo>
                    <a:pt x="976" y="1518"/>
                    <a:pt x="995" y="1551"/>
                    <a:pt x="1015" y="1576"/>
                  </a:cubicBezTo>
                  <a:cubicBezTo>
                    <a:pt x="1055" y="1565"/>
                    <a:pt x="1093" y="1551"/>
                    <a:pt x="1130" y="1534"/>
                  </a:cubicBezTo>
                  <a:cubicBezTo>
                    <a:pt x="1130" y="1502"/>
                    <a:pt x="1123" y="1464"/>
                    <a:pt x="1109" y="1425"/>
                  </a:cubicBezTo>
                  <a:cubicBezTo>
                    <a:pt x="1135" y="1412"/>
                    <a:pt x="1159" y="1398"/>
                    <a:pt x="1182" y="1383"/>
                  </a:cubicBezTo>
                  <a:cubicBezTo>
                    <a:pt x="1210" y="1414"/>
                    <a:pt x="1239" y="1439"/>
                    <a:pt x="1266" y="1455"/>
                  </a:cubicBezTo>
                  <a:cubicBezTo>
                    <a:pt x="1300" y="1431"/>
                    <a:pt x="1331" y="1405"/>
                    <a:pt x="1361" y="1376"/>
                  </a:cubicBezTo>
                  <a:cubicBezTo>
                    <a:pt x="1349" y="1346"/>
                    <a:pt x="1330" y="1313"/>
                    <a:pt x="1303" y="1281"/>
                  </a:cubicBezTo>
                  <a:cubicBezTo>
                    <a:pt x="1323" y="1261"/>
                    <a:pt x="1341" y="1239"/>
                    <a:pt x="1358" y="1216"/>
                  </a:cubicBezTo>
                  <a:cubicBezTo>
                    <a:pt x="1394" y="1237"/>
                    <a:pt x="1430" y="1250"/>
                    <a:pt x="1462" y="1256"/>
                  </a:cubicBezTo>
                  <a:cubicBezTo>
                    <a:pt x="1485" y="1222"/>
                    <a:pt x="1505" y="1187"/>
                    <a:pt x="1523" y="1150"/>
                  </a:cubicBezTo>
                  <a:cubicBezTo>
                    <a:pt x="1502" y="1126"/>
                    <a:pt x="1472" y="1101"/>
                    <a:pt x="1437" y="1080"/>
                  </a:cubicBezTo>
                  <a:cubicBezTo>
                    <a:pt x="1448" y="1054"/>
                    <a:pt x="1458" y="1028"/>
                    <a:pt x="1466" y="1000"/>
                  </a:cubicBezTo>
                  <a:cubicBezTo>
                    <a:pt x="1507" y="1007"/>
                    <a:pt x="1545" y="1007"/>
                    <a:pt x="1577" y="1002"/>
                  </a:cubicBezTo>
                  <a:cubicBezTo>
                    <a:pt x="1587" y="963"/>
                    <a:pt x="1594" y="922"/>
                    <a:pt x="1598" y="881"/>
                  </a:cubicBezTo>
                  <a:cubicBezTo>
                    <a:pt x="1570" y="866"/>
                    <a:pt x="1534" y="853"/>
                    <a:pt x="1493" y="845"/>
                  </a:cubicBezTo>
                  <a:close/>
                  <a:moveTo>
                    <a:pt x="799" y="1383"/>
                  </a:moveTo>
                  <a:cubicBezTo>
                    <a:pt x="478" y="1383"/>
                    <a:pt x="218" y="1123"/>
                    <a:pt x="218" y="803"/>
                  </a:cubicBezTo>
                  <a:cubicBezTo>
                    <a:pt x="218" y="482"/>
                    <a:pt x="478" y="222"/>
                    <a:pt x="799" y="222"/>
                  </a:cubicBezTo>
                  <a:cubicBezTo>
                    <a:pt x="1119" y="222"/>
                    <a:pt x="1379" y="482"/>
                    <a:pt x="1379" y="803"/>
                  </a:cubicBezTo>
                  <a:cubicBezTo>
                    <a:pt x="1379" y="1123"/>
                    <a:pt x="1119" y="1383"/>
                    <a:pt x="799" y="1383"/>
                  </a:cubicBezTo>
                  <a:close/>
                </a:path>
              </a:pathLst>
            </a:custGeom>
            <a:solidFill>
              <a:schemeClr val="bg1">
                <a:lumMod val="85000"/>
              </a:schemeClr>
            </a:solidFill>
            <a:ln w="3175" cap="flat">
              <a:noFill/>
              <a:prstDash val="solid"/>
              <a:miter lim="800000"/>
              <a:headEnd/>
              <a:tailEnd/>
            </a:ln>
          </p:spPr>
          <p:txBody>
            <a:bodyPr lIns="68580" tIns="34290" rIns="68580" bIns="34290"/>
            <a:lstStyle/>
            <a:p>
              <a:pPr eaLnBrk="1" fontAlgn="auto" hangingPunct="1">
                <a:spcBef>
                  <a:spcPts val="0"/>
                </a:spcBef>
                <a:spcAft>
                  <a:spcPts val="0"/>
                </a:spcAft>
                <a:defRPr/>
              </a:pPr>
              <a:endParaRPr lang="en-US" sz="1350">
                <a:latin typeface="+mn-lt"/>
                <a:cs typeface="+mn-cs"/>
              </a:endParaRPr>
            </a:p>
          </p:txBody>
        </p:sp>
      </p:grpSp>
      <p:cxnSp>
        <p:nvCxnSpPr>
          <p:cNvPr id="93" name="Elbow Connector 80">
            <a:extLst/>
          </p:cNvPr>
          <p:cNvCxnSpPr>
            <a:stCxn id="86" idx="0"/>
            <a:endCxn id="96" idx="2"/>
          </p:cNvCxnSpPr>
          <p:nvPr/>
        </p:nvCxnSpPr>
        <p:spPr>
          <a:xfrm flipV="1">
            <a:off x="7881938" y="3103563"/>
            <a:ext cx="835025" cy="638175"/>
          </a:xfrm>
          <a:prstGeom prst="bentConnector3">
            <a:avLst/>
          </a:prstGeom>
          <a:ln w="9525">
            <a:solidFill>
              <a:schemeClr val="tx2">
                <a:lumMod val="40000"/>
                <a:lumOff val="60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4" name="Elbow Connector 85">
            <a:extLst/>
          </p:cNvPr>
          <p:cNvCxnSpPr>
            <a:stCxn id="89" idx="0"/>
            <a:endCxn id="95" idx="2"/>
          </p:cNvCxnSpPr>
          <p:nvPr/>
        </p:nvCxnSpPr>
        <p:spPr>
          <a:xfrm flipV="1">
            <a:off x="6521450" y="4410075"/>
            <a:ext cx="2195513" cy="371475"/>
          </a:xfrm>
          <a:prstGeom prst="bentConnector3">
            <a:avLst/>
          </a:prstGeom>
          <a:ln w="9525">
            <a:solidFill>
              <a:schemeClr val="tx2">
                <a:lumMod val="40000"/>
                <a:lumOff val="60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5" name="Oval 94">
            <a:extLst/>
          </p:cNvPr>
          <p:cNvSpPr/>
          <p:nvPr/>
        </p:nvSpPr>
        <p:spPr>
          <a:xfrm>
            <a:off x="8716963" y="4381500"/>
            <a:ext cx="71437" cy="55563"/>
          </a:xfrm>
          <a:prstGeom prst="ellipse">
            <a:avLst/>
          </a:prstGeom>
          <a:noFill/>
          <a:ln w="952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96" name="Oval 95">
            <a:extLst/>
          </p:cNvPr>
          <p:cNvSpPr/>
          <p:nvPr/>
        </p:nvSpPr>
        <p:spPr>
          <a:xfrm>
            <a:off x="8716963" y="3076575"/>
            <a:ext cx="71437" cy="55563"/>
          </a:xfrm>
          <a:prstGeom prst="ellipse">
            <a:avLst/>
          </a:prstGeom>
          <a:noFill/>
          <a:ln w="952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97" name="Oval 96">
            <a:extLst/>
          </p:cNvPr>
          <p:cNvSpPr/>
          <p:nvPr/>
        </p:nvSpPr>
        <p:spPr>
          <a:xfrm>
            <a:off x="3422650" y="2403475"/>
            <a:ext cx="74613" cy="53975"/>
          </a:xfrm>
          <a:prstGeom prst="ellipse">
            <a:avLst/>
          </a:prstGeom>
          <a:noFill/>
          <a:ln w="952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98" name="Oval 97">
            <a:extLst/>
          </p:cNvPr>
          <p:cNvSpPr/>
          <p:nvPr/>
        </p:nvSpPr>
        <p:spPr>
          <a:xfrm>
            <a:off x="3422650" y="3927475"/>
            <a:ext cx="74613" cy="55563"/>
          </a:xfrm>
          <a:prstGeom prst="ellipse">
            <a:avLst/>
          </a:prstGeom>
          <a:noFill/>
          <a:ln w="952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99" name="TextBox 98">
            <a:extLst/>
          </p:cNvPr>
          <p:cNvSpPr txBox="1"/>
          <p:nvPr/>
        </p:nvSpPr>
        <p:spPr>
          <a:xfrm>
            <a:off x="8839200" y="2895600"/>
            <a:ext cx="2743200" cy="615950"/>
          </a:xfrm>
          <a:prstGeom prst="rect">
            <a:avLst/>
          </a:prstGeom>
          <a:noFill/>
        </p:spPr>
        <p:txBody>
          <a:bodyPr>
            <a:spAutoFit/>
          </a:bodyPr>
          <a:lstStyle/>
          <a:p>
            <a:pPr eaLnBrk="1" fontAlgn="auto" hangingPunct="1">
              <a:spcBef>
                <a:spcPts val="0"/>
              </a:spcBef>
              <a:spcAft>
                <a:spcPts val="0"/>
              </a:spcAft>
              <a:defRPr/>
            </a:pPr>
            <a:r>
              <a:rPr lang="ar-OM" b="1" dirty="0">
                <a:solidFill>
                  <a:schemeClr val="accent2">
                    <a:lumMod val="75000"/>
                  </a:schemeClr>
                </a:solidFill>
                <a:latin typeface="Aharoni" pitchFamily="2" charset="-79"/>
                <a:ea typeface="Open Sans Semibold" panose="020B0706030804020204" pitchFamily="34" charset="0"/>
                <a:cs typeface="Aharoni" pitchFamily="2" charset="-79"/>
              </a:rPr>
              <a:t>نسبة الأمان </a:t>
            </a:r>
          </a:p>
          <a:p>
            <a:pPr eaLnBrk="1" fontAlgn="auto" hangingPunct="1">
              <a:spcBef>
                <a:spcPts val="0"/>
              </a:spcBef>
              <a:spcAft>
                <a:spcPts val="0"/>
              </a:spcAft>
              <a:defRPr/>
            </a:pPr>
            <a:endParaRPr lang="id-ID" sz="1600" b="1" dirty="0">
              <a:solidFill>
                <a:schemeClr val="accent2">
                  <a:lumMod val="75000"/>
                </a:schemeClr>
              </a:solidFill>
              <a:latin typeface="Aharoni" pitchFamily="2" charset="-79"/>
              <a:ea typeface="Open Sans Semibold" panose="020B0706030804020204" pitchFamily="34" charset="0"/>
              <a:cs typeface="Aharoni" pitchFamily="2" charset="-79"/>
            </a:endParaRPr>
          </a:p>
        </p:txBody>
      </p:sp>
      <p:grpSp>
        <p:nvGrpSpPr>
          <p:cNvPr id="100" name="Group 38"/>
          <p:cNvGrpSpPr>
            <a:grpSpLocks/>
          </p:cNvGrpSpPr>
          <p:nvPr/>
        </p:nvGrpSpPr>
        <p:grpSpPr bwMode="auto">
          <a:xfrm>
            <a:off x="5835650" y="3551238"/>
            <a:ext cx="592138" cy="369887"/>
            <a:chOff x="4767263" y="1379538"/>
            <a:chExt cx="392112" cy="325438"/>
          </a:xfrm>
        </p:grpSpPr>
        <p:sp>
          <p:nvSpPr>
            <p:cNvPr id="101" name="Freeform 37">
              <a:extLst/>
            </p:cNvPr>
            <p:cNvSpPr>
              <a:spLocks/>
            </p:cNvSpPr>
            <p:nvPr/>
          </p:nvSpPr>
          <p:spPr bwMode="auto">
            <a:xfrm>
              <a:off x="4767263" y="1387918"/>
              <a:ext cx="317474" cy="317058"/>
            </a:xfrm>
            <a:custGeom>
              <a:avLst/>
              <a:gdLst>
                <a:gd name="T0" fmla="*/ 70 w 73"/>
                <a:gd name="T1" fmla="*/ 23 h 72"/>
                <a:gd name="T2" fmla="*/ 73 w 73"/>
                <a:gd name="T3" fmla="*/ 36 h 72"/>
                <a:gd name="T4" fmla="*/ 36 w 73"/>
                <a:gd name="T5" fmla="*/ 72 h 72"/>
                <a:gd name="T6" fmla="*/ 0 w 73"/>
                <a:gd name="T7" fmla="*/ 36 h 72"/>
                <a:gd name="T8" fmla="*/ 36 w 73"/>
                <a:gd name="T9" fmla="*/ 0 h 72"/>
                <a:gd name="T10" fmla="*/ 63 w 73"/>
                <a:gd name="T11" fmla="*/ 11 h 72"/>
              </a:gdLst>
              <a:ahLst/>
              <a:cxnLst>
                <a:cxn ang="0">
                  <a:pos x="T0" y="T1"/>
                </a:cxn>
                <a:cxn ang="0">
                  <a:pos x="T2" y="T3"/>
                </a:cxn>
                <a:cxn ang="0">
                  <a:pos x="T4" y="T5"/>
                </a:cxn>
                <a:cxn ang="0">
                  <a:pos x="T6" y="T7"/>
                </a:cxn>
                <a:cxn ang="0">
                  <a:pos x="T8" y="T9"/>
                </a:cxn>
                <a:cxn ang="0">
                  <a:pos x="T10" y="T11"/>
                </a:cxn>
              </a:cxnLst>
              <a:rect l="0" t="0" r="r" b="b"/>
              <a:pathLst>
                <a:path w="73" h="72">
                  <a:moveTo>
                    <a:pt x="70" y="23"/>
                  </a:moveTo>
                  <a:cubicBezTo>
                    <a:pt x="72" y="27"/>
                    <a:pt x="73" y="31"/>
                    <a:pt x="73" y="36"/>
                  </a:cubicBezTo>
                  <a:cubicBezTo>
                    <a:pt x="73" y="56"/>
                    <a:pt x="56" y="72"/>
                    <a:pt x="36" y="72"/>
                  </a:cubicBezTo>
                  <a:cubicBezTo>
                    <a:pt x="16" y="72"/>
                    <a:pt x="0" y="56"/>
                    <a:pt x="0" y="36"/>
                  </a:cubicBezTo>
                  <a:cubicBezTo>
                    <a:pt x="0" y="16"/>
                    <a:pt x="16" y="0"/>
                    <a:pt x="36" y="0"/>
                  </a:cubicBezTo>
                  <a:cubicBezTo>
                    <a:pt x="47" y="0"/>
                    <a:pt x="56" y="4"/>
                    <a:pt x="63" y="11"/>
                  </a:cubicBezTo>
                </a:path>
              </a:pathLst>
            </a:custGeom>
            <a:noFill/>
            <a:ln w="17463" cap="rnd">
              <a:solidFill>
                <a:schemeClr val="bg1"/>
              </a:solidFill>
              <a:prstDash val="solid"/>
              <a:round/>
              <a:headEnd/>
              <a:tailEnd/>
            </a:ln>
            <a:extLst/>
          </p:spPr>
          <p:txBody>
            <a:bodyPr lIns="68580" tIns="34290" rIns="68580" bIns="34290"/>
            <a:lstStyle/>
            <a:p>
              <a:pPr eaLnBrk="1" fontAlgn="auto" hangingPunct="1">
                <a:spcBef>
                  <a:spcPts val="0"/>
                </a:spcBef>
                <a:spcAft>
                  <a:spcPts val="0"/>
                </a:spcAft>
                <a:defRPr/>
              </a:pPr>
              <a:endParaRPr lang="en-IN" sz="1350">
                <a:latin typeface="+mn-lt"/>
                <a:cs typeface="+mn-cs"/>
              </a:endParaRPr>
            </a:p>
          </p:txBody>
        </p:sp>
        <p:sp>
          <p:nvSpPr>
            <p:cNvPr id="102" name="Freeform 38">
              <a:extLst/>
            </p:cNvPr>
            <p:cNvSpPr>
              <a:spLocks/>
            </p:cNvSpPr>
            <p:nvPr/>
          </p:nvSpPr>
          <p:spPr bwMode="auto">
            <a:xfrm>
              <a:off x="4814569" y="1436804"/>
              <a:ext cx="217606" cy="219287"/>
            </a:xfrm>
            <a:custGeom>
              <a:avLst/>
              <a:gdLst>
                <a:gd name="T0" fmla="*/ 49 w 50"/>
                <a:gd name="T1" fmla="*/ 17 h 50"/>
                <a:gd name="T2" fmla="*/ 50 w 50"/>
                <a:gd name="T3" fmla="*/ 25 h 50"/>
                <a:gd name="T4" fmla="*/ 25 w 50"/>
                <a:gd name="T5" fmla="*/ 50 h 50"/>
                <a:gd name="T6" fmla="*/ 0 w 50"/>
                <a:gd name="T7" fmla="*/ 25 h 50"/>
                <a:gd name="T8" fmla="*/ 25 w 50"/>
                <a:gd name="T9" fmla="*/ 0 h 50"/>
                <a:gd name="T10" fmla="*/ 43 w 50"/>
                <a:gd name="T11" fmla="*/ 7 h 50"/>
              </a:gdLst>
              <a:ahLst/>
              <a:cxnLst>
                <a:cxn ang="0">
                  <a:pos x="T0" y="T1"/>
                </a:cxn>
                <a:cxn ang="0">
                  <a:pos x="T2" y="T3"/>
                </a:cxn>
                <a:cxn ang="0">
                  <a:pos x="T4" y="T5"/>
                </a:cxn>
                <a:cxn ang="0">
                  <a:pos x="T6" y="T7"/>
                </a:cxn>
                <a:cxn ang="0">
                  <a:pos x="T8" y="T9"/>
                </a:cxn>
                <a:cxn ang="0">
                  <a:pos x="T10" y="T11"/>
                </a:cxn>
              </a:cxnLst>
              <a:rect l="0" t="0" r="r" b="b"/>
              <a:pathLst>
                <a:path w="50" h="50">
                  <a:moveTo>
                    <a:pt x="49" y="17"/>
                  </a:moveTo>
                  <a:cubicBezTo>
                    <a:pt x="50" y="20"/>
                    <a:pt x="50" y="22"/>
                    <a:pt x="50" y="25"/>
                  </a:cubicBezTo>
                  <a:cubicBezTo>
                    <a:pt x="50" y="39"/>
                    <a:pt x="39" y="50"/>
                    <a:pt x="25" y="50"/>
                  </a:cubicBezTo>
                  <a:cubicBezTo>
                    <a:pt x="12" y="50"/>
                    <a:pt x="0" y="39"/>
                    <a:pt x="0" y="25"/>
                  </a:cubicBezTo>
                  <a:cubicBezTo>
                    <a:pt x="0" y="11"/>
                    <a:pt x="12" y="0"/>
                    <a:pt x="25" y="0"/>
                  </a:cubicBezTo>
                  <a:cubicBezTo>
                    <a:pt x="32" y="0"/>
                    <a:pt x="38" y="3"/>
                    <a:pt x="43" y="7"/>
                  </a:cubicBezTo>
                </a:path>
              </a:pathLst>
            </a:custGeom>
            <a:noFill/>
            <a:ln w="17463" cap="rnd">
              <a:solidFill>
                <a:schemeClr val="bg1"/>
              </a:solidFill>
              <a:prstDash val="solid"/>
              <a:round/>
              <a:headEnd/>
              <a:tailEnd/>
            </a:ln>
            <a:extLst/>
          </p:spPr>
          <p:txBody>
            <a:bodyPr lIns="68580" tIns="34290" rIns="68580" bIns="34290"/>
            <a:lstStyle/>
            <a:p>
              <a:pPr eaLnBrk="1" fontAlgn="auto" hangingPunct="1">
                <a:spcBef>
                  <a:spcPts val="0"/>
                </a:spcBef>
                <a:spcAft>
                  <a:spcPts val="0"/>
                </a:spcAft>
                <a:defRPr/>
              </a:pPr>
              <a:endParaRPr lang="en-IN" sz="1350">
                <a:latin typeface="+mn-lt"/>
                <a:cs typeface="+mn-cs"/>
              </a:endParaRPr>
            </a:p>
          </p:txBody>
        </p:sp>
        <p:sp>
          <p:nvSpPr>
            <p:cNvPr id="103" name="Freeform 39">
              <a:extLst/>
            </p:cNvPr>
            <p:cNvSpPr>
              <a:spLocks/>
            </p:cNvSpPr>
            <p:nvPr/>
          </p:nvSpPr>
          <p:spPr bwMode="auto">
            <a:xfrm>
              <a:off x="4863977" y="1480103"/>
              <a:ext cx="126149" cy="128499"/>
            </a:xfrm>
            <a:custGeom>
              <a:avLst/>
              <a:gdLst>
                <a:gd name="T0" fmla="*/ 29 w 29"/>
                <a:gd name="T1" fmla="*/ 13 h 29"/>
                <a:gd name="T2" fmla="*/ 29 w 29"/>
                <a:gd name="T3" fmla="*/ 15 h 29"/>
                <a:gd name="T4" fmla="*/ 14 w 29"/>
                <a:gd name="T5" fmla="*/ 29 h 29"/>
                <a:gd name="T6" fmla="*/ 0 w 29"/>
                <a:gd name="T7" fmla="*/ 15 h 29"/>
                <a:gd name="T8" fmla="*/ 14 w 29"/>
                <a:gd name="T9" fmla="*/ 0 h 29"/>
                <a:gd name="T10" fmla="*/ 22 w 29"/>
                <a:gd name="T11" fmla="*/ 3 h 29"/>
                <a:gd name="T12" fmla="*/ 23 w 29"/>
                <a:gd name="T13" fmla="*/ 3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29" y="13"/>
                  </a:moveTo>
                  <a:cubicBezTo>
                    <a:pt x="29" y="14"/>
                    <a:pt x="29" y="14"/>
                    <a:pt x="29" y="15"/>
                  </a:cubicBezTo>
                  <a:cubicBezTo>
                    <a:pt x="29" y="23"/>
                    <a:pt x="22" y="29"/>
                    <a:pt x="14" y="29"/>
                  </a:cubicBezTo>
                  <a:cubicBezTo>
                    <a:pt x="6" y="29"/>
                    <a:pt x="0" y="23"/>
                    <a:pt x="0" y="15"/>
                  </a:cubicBezTo>
                  <a:cubicBezTo>
                    <a:pt x="0" y="7"/>
                    <a:pt x="6" y="0"/>
                    <a:pt x="14" y="0"/>
                  </a:cubicBezTo>
                  <a:cubicBezTo>
                    <a:pt x="17" y="0"/>
                    <a:pt x="20" y="1"/>
                    <a:pt x="22" y="3"/>
                  </a:cubicBezTo>
                  <a:cubicBezTo>
                    <a:pt x="22" y="3"/>
                    <a:pt x="23" y="3"/>
                    <a:pt x="23" y="3"/>
                  </a:cubicBezTo>
                </a:path>
              </a:pathLst>
            </a:custGeom>
            <a:noFill/>
            <a:ln w="17463" cap="rnd">
              <a:solidFill>
                <a:schemeClr val="bg1"/>
              </a:solidFill>
              <a:prstDash val="solid"/>
              <a:round/>
              <a:headEnd/>
              <a:tailEnd/>
            </a:ln>
            <a:extLst/>
          </p:spPr>
          <p:txBody>
            <a:bodyPr lIns="68580" tIns="34290" rIns="68580" bIns="34290"/>
            <a:lstStyle/>
            <a:p>
              <a:pPr eaLnBrk="1" fontAlgn="auto" hangingPunct="1">
                <a:spcBef>
                  <a:spcPts val="0"/>
                </a:spcBef>
                <a:spcAft>
                  <a:spcPts val="0"/>
                </a:spcAft>
                <a:defRPr/>
              </a:pPr>
              <a:endParaRPr lang="en-IN" sz="1350">
                <a:latin typeface="+mn-lt"/>
                <a:cs typeface="+mn-cs"/>
              </a:endParaRPr>
            </a:p>
          </p:txBody>
        </p:sp>
        <p:sp>
          <p:nvSpPr>
            <p:cNvPr id="104" name="Line 40">
              <a:extLst/>
            </p:cNvPr>
            <p:cNvSpPr>
              <a:spLocks noChangeShapeType="1"/>
            </p:cNvSpPr>
            <p:nvPr/>
          </p:nvSpPr>
          <p:spPr bwMode="auto">
            <a:xfrm flipV="1">
              <a:off x="4930205" y="1449375"/>
              <a:ext cx="150327" cy="92184"/>
            </a:xfrm>
            <a:prstGeom prst="line">
              <a:avLst/>
            </a:prstGeom>
            <a:noFill/>
            <a:ln w="17463" cap="rnd">
              <a:solidFill>
                <a:schemeClr val="bg1"/>
              </a:solidFill>
              <a:prstDash val="solid"/>
              <a:round/>
              <a:headEnd/>
              <a:tailEnd/>
            </a:ln>
            <a:extLst/>
          </p:spPr>
          <p:txBody>
            <a:bodyPr lIns="68580" tIns="34290" rIns="68580" bIns="34290"/>
            <a:lstStyle/>
            <a:p>
              <a:pPr eaLnBrk="1" fontAlgn="auto" hangingPunct="1">
                <a:spcBef>
                  <a:spcPts val="0"/>
                </a:spcBef>
                <a:spcAft>
                  <a:spcPts val="0"/>
                </a:spcAft>
                <a:defRPr/>
              </a:pPr>
              <a:endParaRPr lang="en-IN" sz="1350">
                <a:latin typeface="+mn-lt"/>
                <a:cs typeface="+mn-cs"/>
              </a:endParaRPr>
            </a:p>
          </p:txBody>
        </p:sp>
        <p:sp>
          <p:nvSpPr>
            <p:cNvPr id="105" name="Freeform 41">
              <a:extLst/>
            </p:cNvPr>
            <p:cNvSpPr>
              <a:spLocks/>
            </p:cNvSpPr>
            <p:nvPr/>
          </p:nvSpPr>
          <p:spPr bwMode="auto">
            <a:xfrm>
              <a:off x="5080532" y="1379538"/>
              <a:ext cx="78843" cy="87994"/>
            </a:xfrm>
            <a:custGeom>
              <a:avLst/>
              <a:gdLst>
                <a:gd name="T0" fmla="*/ 27 w 49"/>
                <a:gd name="T1" fmla="*/ 55 h 55"/>
                <a:gd name="T2" fmla="*/ 0 w 49"/>
                <a:gd name="T3" fmla="*/ 44 h 55"/>
                <a:gd name="T4" fmla="*/ 0 w 49"/>
                <a:gd name="T5" fmla="*/ 13 h 55"/>
                <a:gd name="T6" fmla="*/ 21 w 49"/>
                <a:gd name="T7" fmla="*/ 0 h 55"/>
                <a:gd name="T8" fmla="*/ 24 w 49"/>
                <a:gd name="T9" fmla="*/ 27 h 55"/>
                <a:gd name="T10" fmla="*/ 49 w 49"/>
                <a:gd name="T11" fmla="*/ 41 h 55"/>
                <a:gd name="T12" fmla="*/ 27 w 49"/>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49" h="55">
                  <a:moveTo>
                    <a:pt x="27" y="55"/>
                  </a:moveTo>
                  <a:lnTo>
                    <a:pt x="0" y="44"/>
                  </a:lnTo>
                  <a:lnTo>
                    <a:pt x="0" y="13"/>
                  </a:lnTo>
                  <a:lnTo>
                    <a:pt x="21" y="0"/>
                  </a:lnTo>
                  <a:lnTo>
                    <a:pt x="24" y="27"/>
                  </a:lnTo>
                  <a:lnTo>
                    <a:pt x="49" y="41"/>
                  </a:lnTo>
                  <a:lnTo>
                    <a:pt x="27" y="55"/>
                  </a:lnTo>
                  <a:close/>
                </a:path>
              </a:pathLst>
            </a:custGeom>
            <a:noFill/>
            <a:ln w="17463" cap="rnd">
              <a:solidFill>
                <a:schemeClr val="bg1"/>
              </a:solidFill>
              <a:prstDash val="solid"/>
              <a:round/>
              <a:headEnd/>
              <a:tailEnd/>
            </a:ln>
            <a:extLst/>
          </p:spPr>
          <p:txBody>
            <a:bodyPr lIns="68580" tIns="34290" rIns="68580" bIns="34290"/>
            <a:lstStyle/>
            <a:p>
              <a:pPr eaLnBrk="1" fontAlgn="auto" hangingPunct="1">
                <a:spcBef>
                  <a:spcPts val="0"/>
                </a:spcBef>
                <a:spcAft>
                  <a:spcPts val="0"/>
                </a:spcAft>
                <a:defRPr/>
              </a:pPr>
              <a:endParaRPr lang="en-IN" sz="1350">
                <a:latin typeface="+mn-lt"/>
                <a:cs typeface="+mn-cs"/>
              </a:endParaRPr>
            </a:p>
          </p:txBody>
        </p:sp>
        <p:sp>
          <p:nvSpPr>
            <p:cNvPr id="106" name="Oval 42">
              <a:extLst/>
            </p:cNvPr>
            <p:cNvSpPr>
              <a:spLocks noChangeArrowheads="1"/>
            </p:cNvSpPr>
            <p:nvPr/>
          </p:nvSpPr>
          <p:spPr bwMode="auto">
            <a:xfrm>
              <a:off x="4911283" y="1531781"/>
              <a:ext cx="31537" cy="26538"/>
            </a:xfrm>
            <a:prstGeom prst="ellipse">
              <a:avLst/>
            </a:prstGeom>
            <a:noFill/>
            <a:ln w="17463" cap="rnd">
              <a:solidFill>
                <a:schemeClr val="bg1"/>
              </a:solidFill>
              <a:prstDash val="solid"/>
              <a:round/>
              <a:headEnd/>
              <a:tailEnd/>
            </a:ln>
            <a:extLst/>
          </p:spPr>
          <p:txBody>
            <a:bodyPr lIns="68580" tIns="34290" rIns="68580" bIns="34290"/>
            <a:lstStyle/>
            <a:p>
              <a:pPr eaLnBrk="1" fontAlgn="auto" hangingPunct="1">
                <a:spcBef>
                  <a:spcPts val="0"/>
                </a:spcBef>
                <a:spcAft>
                  <a:spcPts val="0"/>
                </a:spcAft>
                <a:defRPr/>
              </a:pPr>
              <a:endParaRPr lang="en-IN" sz="1350">
                <a:latin typeface="+mn-lt"/>
                <a:cs typeface="+mn-cs"/>
              </a:endParaRPr>
            </a:p>
          </p:txBody>
        </p:sp>
      </p:grpSp>
      <p:grpSp>
        <p:nvGrpSpPr>
          <p:cNvPr id="107" name="Group 45"/>
          <p:cNvGrpSpPr>
            <a:grpSpLocks/>
          </p:cNvGrpSpPr>
          <p:nvPr/>
        </p:nvGrpSpPr>
        <p:grpSpPr bwMode="auto">
          <a:xfrm>
            <a:off x="4614863" y="3594100"/>
            <a:ext cx="242887" cy="282575"/>
            <a:chOff x="9378951" y="1349376"/>
            <a:chExt cx="244475" cy="376237"/>
          </a:xfrm>
        </p:grpSpPr>
        <p:sp>
          <p:nvSpPr>
            <p:cNvPr id="108" name="Freeform 106">
              <a:extLst/>
            </p:cNvPr>
            <p:cNvSpPr>
              <a:spLocks/>
            </p:cNvSpPr>
            <p:nvPr/>
          </p:nvSpPr>
          <p:spPr bwMode="auto">
            <a:xfrm>
              <a:off x="9378951" y="1349376"/>
              <a:ext cx="244475" cy="270552"/>
            </a:xfrm>
            <a:custGeom>
              <a:avLst/>
              <a:gdLst>
                <a:gd name="T0" fmla="*/ 11 w 55"/>
                <a:gd name="T1" fmla="*/ 62 h 62"/>
                <a:gd name="T2" fmla="*/ 13 w 55"/>
                <a:gd name="T3" fmla="*/ 50 h 62"/>
                <a:gd name="T4" fmla="*/ 0 w 55"/>
                <a:gd name="T5" fmla="*/ 28 h 62"/>
                <a:gd name="T6" fmla="*/ 28 w 55"/>
                <a:gd name="T7" fmla="*/ 0 h 62"/>
                <a:gd name="T8" fmla="*/ 55 w 55"/>
                <a:gd name="T9" fmla="*/ 28 h 62"/>
                <a:gd name="T10" fmla="*/ 43 w 55"/>
                <a:gd name="T11" fmla="*/ 50 h 62"/>
                <a:gd name="T12" fmla="*/ 43 w 55"/>
                <a:gd name="T13" fmla="*/ 62 h 62"/>
                <a:gd name="T14" fmla="*/ 11 w 5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62">
                  <a:moveTo>
                    <a:pt x="11" y="62"/>
                  </a:moveTo>
                  <a:cubicBezTo>
                    <a:pt x="11" y="62"/>
                    <a:pt x="15" y="56"/>
                    <a:pt x="13" y="50"/>
                  </a:cubicBezTo>
                  <a:cubicBezTo>
                    <a:pt x="10" y="45"/>
                    <a:pt x="0" y="37"/>
                    <a:pt x="0" y="28"/>
                  </a:cubicBezTo>
                  <a:cubicBezTo>
                    <a:pt x="0" y="12"/>
                    <a:pt x="12" y="0"/>
                    <a:pt x="28" y="0"/>
                  </a:cubicBezTo>
                  <a:cubicBezTo>
                    <a:pt x="44" y="0"/>
                    <a:pt x="55" y="13"/>
                    <a:pt x="55" y="28"/>
                  </a:cubicBezTo>
                  <a:cubicBezTo>
                    <a:pt x="55" y="38"/>
                    <a:pt x="46" y="45"/>
                    <a:pt x="43" y="50"/>
                  </a:cubicBezTo>
                  <a:cubicBezTo>
                    <a:pt x="40" y="54"/>
                    <a:pt x="43" y="62"/>
                    <a:pt x="43" y="62"/>
                  </a:cubicBezTo>
                  <a:lnTo>
                    <a:pt x="11" y="62"/>
                  </a:lnTo>
                  <a:close/>
                </a:path>
              </a:pathLst>
            </a:custGeom>
            <a:noFill/>
            <a:ln w="17463" cap="rnd">
              <a:solidFill>
                <a:schemeClr val="bg1"/>
              </a:solidFill>
              <a:prstDash val="solid"/>
              <a:round/>
              <a:headEnd/>
              <a:tailEnd/>
            </a:ln>
            <a:extLst/>
          </p:spPr>
          <p:txBody>
            <a:bodyPr lIns="68580" tIns="34290" rIns="68580" bIns="34290"/>
            <a:lstStyle/>
            <a:p>
              <a:pPr eaLnBrk="1" fontAlgn="auto" hangingPunct="1">
                <a:spcBef>
                  <a:spcPts val="0"/>
                </a:spcBef>
                <a:spcAft>
                  <a:spcPts val="0"/>
                </a:spcAft>
                <a:defRPr/>
              </a:pPr>
              <a:endParaRPr lang="en-IN" sz="1350">
                <a:latin typeface="+mn-lt"/>
                <a:cs typeface="+mn-cs"/>
              </a:endParaRPr>
            </a:p>
          </p:txBody>
        </p:sp>
        <p:sp>
          <p:nvSpPr>
            <p:cNvPr id="109" name="Line 107">
              <a:extLst/>
            </p:cNvPr>
            <p:cNvSpPr>
              <a:spLocks noChangeShapeType="1"/>
            </p:cNvSpPr>
            <p:nvPr/>
          </p:nvSpPr>
          <p:spPr bwMode="auto">
            <a:xfrm>
              <a:off x="9436475" y="1655862"/>
              <a:ext cx="124635" cy="0"/>
            </a:xfrm>
            <a:prstGeom prst="line">
              <a:avLst/>
            </a:prstGeom>
            <a:noFill/>
            <a:ln w="17463" cap="rnd">
              <a:solidFill>
                <a:schemeClr val="bg1"/>
              </a:solidFill>
              <a:prstDash val="solid"/>
              <a:round/>
              <a:headEnd/>
              <a:tailEnd/>
            </a:ln>
            <a:extLst/>
          </p:spPr>
          <p:txBody>
            <a:bodyPr lIns="68580" tIns="34290" rIns="68580" bIns="34290"/>
            <a:lstStyle/>
            <a:p>
              <a:pPr eaLnBrk="1" fontAlgn="auto" hangingPunct="1">
                <a:spcBef>
                  <a:spcPts val="0"/>
                </a:spcBef>
                <a:spcAft>
                  <a:spcPts val="0"/>
                </a:spcAft>
                <a:defRPr/>
              </a:pPr>
              <a:endParaRPr lang="en-IN" sz="1350">
                <a:latin typeface="+mn-lt"/>
                <a:cs typeface="+mn-cs"/>
              </a:endParaRPr>
            </a:p>
          </p:txBody>
        </p:sp>
        <p:sp>
          <p:nvSpPr>
            <p:cNvPr id="110" name="Line 108">
              <a:extLst/>
            </p:cNvPr>
            <p:cNvSpPr>
              <a:spLocks noChangeShapeType="1"/>
            </p:cNvSpPr>
            <p:nvPr/>
          </p:nvSpPr>
          <p:spPr bwMode="auto">
            <a:xfrm>
              <a:off x="9454051" y="1689681"/>
              <a:ext cx="91080" cy="0"/>
            </a:xfrm>
            <a:prstGeom prst="line">
              <a:avLst/>
            </a:prstGeom>
            <a:noFill/>
            <a:ln w="17463" cap="rnd">
              <a:solidFill>
                <a:schemeClr val="bg1"/>
              </a:solidFill>
              <a:prstDash val="solid"/>
              <a:round/>
              <a:headEnd/>
              <a:tailEnd/>
            </a:ln>
            <a:extLst/>
          </p:spPr>
          <p:txBody>
            <a:bodyPr lIns="68580" tIns="34290" rIns="68580" bIns="34290"/>
            <a:lstStyle/>
            <a:p>
              <a:pPr eaLnBrk="1" fontAlgn="auto" hangingPunct="1">
                <a:spcBef>
                  <a:spcPts val="0"/>
                </a:spcBef>
                <a:spcAft>
                  <a:spcPts val="0"/>
                </a:spcAft>
                <a:defRPr/>
              </a:pPr>
              <a:endParaRPr lang="en-IN" sz="1350">
                <a:latin typeface="+mn-lt"/>
                <a:cs typeface="+mn-cs"/>
              </a:endParaRPr>
            </a:p>
          </p:txBody>
        </p:sp>
        <p:sp>
          <p:nvSpPr>
            <p:cNvPr id="111" name="Freeform 109">
              <a:extLst/>
            </p:cNvPr>
            <p:cNvSpPr>
              <a:spLocks/>
            </p:cNvSpPr>
            <p:nvPr/>
          </p:nvSpPr>
          <p:spPr bwMode="auto">
            <a:xfrm>
              <a:off x="9431681" y="1480425"/>
              <a:ext cx="49535" cy="131049"/>
            </a:xfrm>
            <a:custGeom>
              <a:avLst/>
              <a:gdLst>
                <a:gd name="T0" fmla="*/ 31 w 31"/>
                <a:gd name="T1" fmla="*/ 83 h 83"/>
                <a:gd name="T2" fmla="*/ 31 w 31"/>
                <a:gd name="T3" fmla="*/ 56 h 83"/>
                <a:gd name="T4" fmla="*/ 0 w 31"/>
                <a:gd name="T5" fmla="*/ 0 h 83"/>
              </a:gdLst>
              <a:ahLst/>
              <a:cxnLst>
                <a:cxn ang="0">
                  <a:pos x="T0" y="T1"/>
                </a:cxn>
                <a:cxn ang="0">
                  <a:pos x="T2" y="T3"/>
                </a:cxn>
                <a:cxn ang="0">
                  <a:pos x="T4" y="T5"/>
                </a:cxn>
              </a:cxnLst>
              <a:rect l="0" t="0" r="r" b="b"/>
              <a:pathLst>
                <a:path w="31" h="83">
                  <a:moveTo>
                    <a:pt x="31" y="83"/>
                  </a:moveTo>
                  <a:lnTo>
                    <a:pt x="31" y="56"/>
                  </a:lnTo>
                  <a:lnTo>
                    <a:pt x="0" y="0"/>
                  </a:lnTo>
                </a:path>
              </a:pathLst>
            </a:custGeom>
            <a:noFill/>
            <a:ln w="17463" cap="rnd">
              <a:solidFill>
                <a:schemeClr val="bg1"/>
              </a:solidFill>
              <a:prstDash val="solid"/>
              <a:round/>
              <a:headEnd/>
              <a:tailEnd/>
            </a:ln>
            <a:extLst/>
          </p:spPr>
          <p:txBody>
            <a:bodyPr lIns="68580" tIns="34290" rIns="68580" bIns="34290"/>
            <a:lstStyle/>
            <a:p>
              <a:pPr eaLnBrk="1" fontAlgn="auto" hangingPunct="1">
                <a:spcBef>
                  <a:spcPts val="0"/>
                </a:spcBef>
                <a:spcAft>
                  <a:spcPts val="0"/>
                </a:spcAft>
                <a:defRPr/>
              </a:pPr>
              <a:endParaRPr lang="en-IN" sz="1350">
                <a:latin typeface="+mn-lt"/>
                <a:cs typeface="+mn-cs"/>
              </a:endParaRPr>
            </a:p>
          </p:txBody>
        </p:sp>
        <p:sp>
          <p:nvSpPr>
            <p:cNvPr id="112" name="Freeform 110">
              <a:extLst/>
            </p:cNvPr>
            <p:cNvSpPr>
              <a:spLocks/>
            </p:cNvSpPr>
            <p:nvPr/>
          </p:nvSpPr>
          <p:spPr bwMode="auto">
            <a:xfrm>
              <a:off x="9516369" y="1480425"/>
              <a:ext cx="49534" cy="131049"/>
            </a:xfrm>
            <a:custGeom>
              <a:avLst/>
              <a:gdLst>
                <a:gd name="T0" fmla="*/ 0 w 31"/>
                <a:gd name="T1" fmla="*/ 83 h 83"/>
                <a:gd name="T2" fmla="*/ 0 w 31"/>
                <a:gd name="T3" fmla="*/ 56 h 83"/>
                <a:gd name="T4" fmla="*/ 31 w 31"/>
                <a:gd name="T5" fmla="*/ 0 h 83"/>
              </a:gdLst>
              <a:ahLst/>
              <a:cxnLst>
                <a:cxn ang="0">
                  <a:pos x="T0" y="T1"/>
                </a:cxn>
                <a:cxn ang="0">
                  <a:pos x="T2" y="T3"/>
                </a:cxn>
                <a:cxn ang="0">
                  <a:pos x="T4" y="T5"/>
                </a:cxn>
              </a:cxnLst>
              <a:rect l="0" t="0" r="r" b="b"/>
              <a:pathLst>
                <a:path w="31" h="83">
                  <a:moveTo>
                    <a:pt x="0" y="83"/>
                  </a:moveTo>
                  <a:lnTo>
                    <a:pt x="0" y="56"/>
                  </a:lnTo>
                  <a:lnTo>
                    <a:pt x="31" y="0"/>
                  </a:lnTo>
                </a:path>
              </a:pathLst>
            </a:custGeom>
            <a:noFill/>
            <a:ln w="17463" cap="rnd">
              <a:solidFill>
                <a:schemeClr val="bg1"/>
              </a:solidFill>
              <a:prstDash val="solid"/>
              <a:round/>
              <a:headEnd/>
              <a:tailEnd/>
            </a:ln>
            <a:extLst/>
          </p:spPr>
          <p:txBody>
            <a:bodyPr lIns="68580" tIns="34290" rIns="68580" bIns="34290"/>
            <a:lstStyle/>
            <a:p>
              <a:pPr eaLnBrk="1" fontAlgn="auto" hangingPunct="1">
                <a:spcBef>
                  <a:spcPts val="0"/>
                </a:spcBef>
                <a:spcAft>
                  <a:spcPts val="0"/>
                </a:spcAft>
                <a:defRPr/>
              </a:pPr>
              <a:endParaRPr lang="en-IN" sz="1350">
                <a:latin typeface="+mn-lt"/>
                <a:cs typeface="+mn-cs"/>
              </a:endParaRPr>
            </a:p>
          </p:txBody>
        </p:sp>
        <p:sp>
          <p:nvSpPr>
            <p:cNvPr id="113" name="Freeform 111">
              <a:extLst/>
            </p:cNvPr>
            <p:cNvSpPr>
              <a:spLocks/>
            </p:cNvSpPr>
            <p:nvPr/>
          </p:nvSpPr>
          <p:spPr bwMode="auto">
            <a:xfrm>
              <a:off x="9457247" y="1461402"/>
              <a:ext cx="81492" cy="27477"/>
            </a:xfrm>
            <a:custGeom>
              <a:avLst/>
              <a:gdLst>
                <a:gd name="T0" fmla="*/ 0 w 51"/>
                <a:gd name="T1" fmla="*/ 3 h 17"/>
                <a:gd name="T2" fmla="*/ 12 w 51"/>
                <a:gd name="T3" fmla="*/ 17 h 17"/>
                <a:gd name="T4" fmla="*/ 26 w 51"/>
                <a:gd name="T5" fmla="*/ 3 h 17"/>
                <a:gd name="T6" fmla="*/ 37 w 51"/>
                <a:gd name="T7" fmla="*/ 17 h 17"/>
                <a:gd name="T8" fmla="*/ 51 w 51"/>
                <a:gd name="T9" fmla="*/ 0 h 17"/>
              </a:gdLst>
              <a:ahLst/>
              <a:cxnLst>
                <a:cxn ang="0">
                  <a:pos x="T0" y="T1"/>
                </a:cxn>
                <a:cxn ang="0">
                  <a:pos x="T2" y="T3"/>
                </a:cxn>
                <a:cxn ang="0">
                  <a:pos x="T4" y="T5"/>
                </a:cxn>
                <a:cxn ang="0">
                  <a:pos x="T6" y="T7"/>
                </a:cxn>
                <a:cxn ang="0">
                  <a:pos x="T8" y="T9"/>
                </a:cxn>
              </a:cxnLst>
              <a:rect l="0" t="0" r="r" b="b"/>
              <a:pathLst>
                <a:path w="51" h="17">
                  <a:moveTo>
                    <a:pt x="0" y="3"/>
                  </a:moveTo>
                  <a:lnTo>
                    <a:pt x="12" y="17"/>
                  </a:lnTo>
                  <a:lnTo>
                    <a:pt x="26" y="3"/>
                  </a:lnTo>
                  <a:lnTo>
                    <a:pt x="37" y="17"/>
                  </a:lnTo>
                  <a:lnTo>
                    <a:pt x="51" y="0"/>
                  </a:lnTo>
                </a:path>
              </a:pathLst>
            </a:custGeom>
            <a:noFill/>
            <a:ln w="17463" cap="rnd">
              <a:solidFill>
                <a:schemeClr val="bg1"/>
              </a:solidFill>
              <a:prstDash val="solid"/>
              <a:round/>
              <a:headEnd/>
              <a:tailEnd/>
            </a:ln>
            <a:extLst/>
          </p:spPr>
          <p:txBody>
            <a:bodyPr lIns="68580" tIns="34290" rIns="68580" bIns="34290"/>
            <a:lstStyle/>
            <a:p>
              <a:pPr eaLnBrk="1" fontAlgn="auto" hangingPunct="1">
                <a:spcBef>
                  <a:spcPts val="0"/>
                </a:spcBef>
                <a:spcAft>
                  <a:spcPts val="0"/>
                </a:spcAft>
                <a:defRPr/>
              </a:pPr>
              <a:endParaRPr lang="en-IN" sz="1350">
                <a:latin typeface="+mn-lt"/>
                <a:cs typeface="+mn-cs"/>
              </a:endParaRPr>
            </a:p>
          </p:txBody>
        </p:sp>
        <p:sp>
          <p:nvSpPr>
            <p:cNvPr id="114" name="Rectangle 112">
              <a:extLst/>
            </p:cNvPr>
            <p:cNvSpPr>
              <a:spLocks noChangeArrowheads="1"/>
            </p:cNvSpPr>
            <p:nvPr/>
          </p:nvSpPr>
          <p:spPr bwMode="auto">
            <a:xfrm>
              <a:off x="9428485" y="1619928"/>
              <a:ext cx="142212" cy="35933"/>
            </a:xfrm>
            <a:prstGeom prst="rect">
              <a:avLst/>
            </a:prstGeom>
            <a:noFill/>
            <a:ln w="17463" cap="rnd">
              <a:solidFill>
                <a:schemeClr val="bg1"/>
              </a:solidFill>
              <a:prstDash val="solid"/>
              <a:round/>
              <a:headEnd/>
              <a:tailEnd/>
            </a:ln>
            <a:extLst/>
          </p:spPr>
          <p:txBody>
            <a:bodyPr lIns="68580" tIns="34290" rIns="68580" bIns="34290"/>
            <a:lstStyle/>
            <a:p>
              <a:pPr eaLnBrk="1" fontAlgn="auto" hangingPunct="1">
                <a:spcBef>
                  <a:spcPts val="0"/>
                </a:spcBef>
                <a:spcAft>
                  <a:spcPts val="0"/>
                </a:spcAft>
                <a:defRPr/>
              </a:pPr>
              <a:endParaRPr lang="en-IN" sz="1350">
                <a:latin typeface="+mn-lt"/>
                <a:cs typeface="+mn-cs"/>
              </a:endParaRPr>
            </a:p>
          </p:txBody>
        </p:sp>
        <p:sp>
          <p:nvSpPr>
            <p:cNvPr id="115" name="Rectangle 113">
              <a:extLst/>
            </p:cNvPr>
            <p:cNvSpPr>
              <a:spLocks noChangeArrowheads="1"/>
            </p:cNvSpPr>
            <p:nvPr/>
          </p:nvSpPr>
          <p:spPr bwMode="auto">
            <a:xfrm>
              <a:off x="9444464" y="1655862"/>
              <a:ext cx="107058" cy="33819"/>
            </a:xfrm>
            <a:prstGeom prst="rect">
              <a:avLst/>
            </a:prstGeom>
            <a:noFill/>
            <a:ln w="17463" cap="rnd">
              <a:solidFill>
                <a:schemeClr val="bg1"/>
              </a:solidFill>
              <a:prstDash val="solid"/>
              <a:round/>
              <a:headEnd/>
              <a:tailEnd/>
            </a:ln>
            <a:extLst/>
          </p:spPr>
          <p:txBody>
            <a:bodyPr lIns="68580" tIns="34290" rIns="68580" bIns="34290"/>
            <a:lstStyle/>
            <a:p>
              <a:pPr eaLnBrk="1" fontAlgn="auto" hangingPunct="1">
                <a:spcBef>
                  <a:spcPts val="0"/>
                </a:spcBef>
                <a:spcAft>
                  <a:spcPts val="0"/>
                </a:spcAft>
                <a:defRPr/>
              </a:pPr>
              <a:endParaRPr lang="en-IN" sz="1350">
                <a:latin typeface="+mn-lt"/>
                <a:cs typeface="+mn-cs"/>
              </a:endParaRPr>
            </a:p>
          </p:txBody>
        </p:sp>
        <p:sp>
          <p:nvSpPr>
            <p:cNvPr id="116" name="Rectangle 114">
              <a:extLst/>
            </p:cNvPr>
            <p:cNvSpPr>
              <a:spLocks noChangeArrowheads="1"/>
            </p:cNvSpPr>
            <p:nvPr/>
          </p:nvSpPr>
          <p:spPr bwMode="auto">
            <a:xfrm>
              <a:off x="9463638" y="1689681"/>
              <a:ext cx="70307" cy="35932"/>
            </a:xfrm>
            <a:prstGeom prst="rect">
              <a:avLst/>
            </a:prstGeom>
            <a:noFill/>
            <a:ln w="17463" cap="rnd">
              <a:solidFill>
                <a:schemeClr val="bg1"/>
              </a:solidFill>
              <a:prstDash val="solid"/>
              <a:round/>
              <a:headEnd/>
              <a:tailEnd/>
            </a:ln>
            <a:extLst/>
          </p:spPr>
          <p:txBody>
            <a:bodyPr lIns="68580" tIns="34290" rIns="68580" bIns="34290"/>
            <a:lstStyle/>
            <a:p>
              <a:pPr eaLnBrk="1" fontAlgn="auto" hangingPunct="1">
                <a:spcBef>
                  <a:spcPts val="0"/>
                </a:spcBef>
                <a:spcAft>
                  <a:spcPts val="0"/>
                </a:spcAft>
                <a:defRPr/>
              </a:pPr>
              <a:endParaRPr lang="en-IN" sz="1350">
                <a:latin typeface="+mn-lt"/>
                <a:cs typeface="+mn-cs"/>
              </a:endParaRPr>
            </a:p>
          </p:txBody>
        </p:sp>
      </p:grpSp>
      <p:grpSp>
        <p:nvGrpSpPr>
          <p:cNvPr id="117" name="Group 55"/>
          <p:cNvGrpSpPr>
            <a:grpSpLocks/>
          </p:cNvGrpSpPr>
          <p:nvPr/>
        </p:nvGrpSpPr>
        <p:grpSpPr bwMode="auto">
          <a:xfrm>
            <a:off x="7275513" y="3609975"/>
            <a:ext cx="342900" cy="261938"/>
            <a:chOff x="10088563" y="2120901"/>
            <a:chExt cx="342900" cy="350837"/>
          </a:xfrm>
        </p:grpSpPr>
        <p:sp>
          <p:nvSpPr>
            <p:cNvPr id="118" name="Freeform 154">
              <a:extLst/>
            </p:cNvPr>
            <p:cNvSpPr>
              <a:spLocks/>
            </p:cNvSpPr>
            <p:nvPr/>
          </p:nvSpPr>
          <p:spPr bwMode="auto">
            <a:xfrm>
              <a:off x="10150475" y="2120901"/>
              <a:ext cx="209550" cy="280669"/>
            </a:xfrm>
            <a:custGeom>
              <a:avLst/>
              <a:gdLst>
                <a:gd name="T0" fmla="*/ 0 w 48"/>
                <a:gd name="T1" fmla="*/ 0 h 64"/>
                <a:gd name="T2" fmla="*/ 0 w 48"/>
                <a:gd name="T3" fmla="*/ 29 h 64"/>
                <a:gd name="T4" fmla="*/ 16 w 48"/>
                <a:gd name="T5" fmla="*/ 51 h 64"/>
                <a:gd name="T6" fmla="*/ 16 w 48"/>
                <a:gd name="T7" fmla="*/ 64 h 64"/>
                <a:gd name="T8" fmla="*/ 32 w 48"/>
                <a:gd name="T9" fmla="*/ 64 h 64"/>
                <a:gd name="T10" fmla="*/ 32 w 48"/>
                <a:gd name="T11" fmla="*/ 51 h 64"/>
                <a:gd name="T12" fmla="*/ 48 w 48"/>
                <a:gd name="T13" fmla="*/ 29 h 64"/>
                <a:gd name="T14" fmla="*/ 48 w 48"/>
                <a:gd name="T15" fmla="*/ 0 h 64"/>
                <a:gd name="T16" fmla="*/ 0 w 48"/>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0" y="0"/>
                  </a:moveTo>
                  <a:cubicBezTo>
                    <a:pt x="0" y="29"/>
                    <a:pt x="0" y="29"/>
                    <a:pt x="0" y="29"/>
                  </a:cubicBezTo>
                  <a:cubicBezTo>
                    <a:pt x="0" y="39"/>
                    <a:pt x="7" y="48"/>
                    <a:pt x="16" y="51"/>
                  </a:cubicBezTo>
                  <a:cubicBezTo>
                    <a:pt x="16" y="64"/>
                    <a:pt x="16" y="64"/>
                    <a:pt x="16" y="64"/>
                  </a:cubicBezTo>
                  <a:cubicBezTo>
                    <a:pt x="32" y="64"/>
                    <a:pt x="32" y="64"/>
                    <a:pt x="32" y="64"/>
                  </a:cubicBezTo>
                  <a:cubicBezTo>
                    <a:pt x="32" y="51"/>
                    <a:pt x="32" y="51"/>
                    <a:pt x="32" y="51"/>
                  </a:cubicBezTo>
                  <a:cubicBezTo>
                    <a:pt x="42" y="48"/>
                    <a:pt x="48" y="39"/>
                    <a:pt x="48" y="29"/>
                  </a:cubicBezTo>
                  <a:cubicBezTo>
                    <a:pt x="48" y="0"/>
                    <a:pt x="48" y="0"/>
                    <a:pt x="48" y="0"/>
                  </a:cubicBezTo>
                  <a:lnTo>
                    <a:pt x="0" y="0"/>
                  </a:lnTo>
                  <a:close/>
                </a:path>
              </a:pathLst>
            </a:custGeom>
            <a:noFill/>
            <a:ln w="19050" cap="rnd">
              <a:solidFill>
                <a:schemeClr val="bg1"/>
              </a:solidFill>
              <a:prstDash val="solid"/>
              <a:round/>
              <a:headEnd/>
              <a:tailEnd/>
            </a:ln>
            <a:extLst/>
          </p:spPr>
          <p:txBody>
            <a:bodyPr lIns="68580" tIns="34290" rIns="68580" bIns="34290"/>
            <a:lstStyle/>
            <a:p>
              <a:pPr eaLnBrk="1" fontAlgn="auto" hangingPunct="1">
                <a:spcBef>
                  <a:spcPts val="0"/>
                </a:spcBef>
                <a:spcAft>
                  <a:spcPts val="0"/>
                </a:spcAft>
                <a:defRPr/>
              </a:pPr>
              <a:endParaRPr lang="en-IN" sz="1350">
                <a:latin typeface="+mn-lt"/>
                <a:cs typeface="+mn-cs"/>
              </a:endParaRPr>
            </a:p>
          </p:txBody>
        </p:sp>
        <p:sp>
          <p:nvSpPr>
            <p:cNvPr id="119" name="Freeform 155">
              <a:extLst/>
            </p:cNvPr>
            <p:cNvSpPr>
              <a:spLocks/>
            </p:cNvSpPr>
            <p:nvPr/>
          </p:nvSpPr>
          <p:spPr bwMode="auto">
            <a:xfrm>
              <a:off x="10185400" y="2401570"/>
              <a:ext cx="139700" cy="27642"/>
            </a:xfrm>
            <a:custGeom>
              <a:avLst/>
              <a:gdLst>
                <a:gd name="T0" fmla="*/ 88 w 88"/>
                <a:gd name="T1" fmla="*/ 17 h 17"/>
                <a:gd name="T2" fmla="*/ 88 w 88"/>
                <a:gd name="T3" fmla="*/ 0 h 17"/>
                <a:gd name="T4" fmla="*/ 0 w 88"/>
                <a:gd name="T5" fmla="*/ 0 h 17"/>
                <a:gd name="T6" fmla="*/ 0 w 88"/>
                <a:gd name="T7" fmla="*/ 17 h 17"/>
              </a:gdLst>
              <a:ahLst/>
              <a:cxnLst>
                <a:cxn ang="0">
                  <a:pos x="T0" y="T1"/>
                </a:cxn>
                <a:cxn ang="0">
                  <a:pos x="T2" y="T3"/>
                </a:cxn>
                <a:cxn ang="0">
                  <a:pos x="T4" y="T5"/>
                </a:cxn>
                <a:cxn ang="0">
                  <a:pos x="T6" y="T7"/>
                </a:cxn>
              </a:cxnLst>
              <a:rect l="0" t="0" r="r" b="b"/>
              <a:pathLst>
                <a:path w="88" h="17">
                  <a:moveTo>
                    <a:pt x="88" y="17"/>
                  </a:moveTo>
                  <a:lnTo>
                    <a:pt x="88" y="0"/>
                  </a:lnTo>
                  <a:lnTo>
                    <a:pt x="0" y="0"/>
                  </a:lnTo>
                  <a:lnTo>
                    <a:pt x="0" y="17"/>
                  </a:lnTo>
                </a:path>
              </a:pathLst>
            </a:custGeom>
            <a:noFill/>
            <a:ln w="19050" cap="rnd">
              <a:solidFill>
                <a:schemeClr val="bg1"/>
              </a:solidFill>
              <a:prstDash val="solid"/>
              <a:round/>
              <a:headEnd/>
              <a:tailEnd/>
            </a:ln>
            <a:extLst/>
          </p:spPr>
          <p:txBody>
            <a:bodyPr lIns="68580" tIns="34290" rIns="68580" bIns="34290"/>
            <a:lstStyle/>
            <a:p>
              <a:pPr eaLnBrk="1" fontAlgn="auto" hangingPunct="1">
                <a:spcBef>
                  <a:spcPts val="0"/>
                </a:spcBef>
                <a:spcAft>
                  <a:spcPts val="0"/>
                </a:spcAft>
                <a:defRPr/>
              </a:pPr>
              <a:endParaRPr lang="en-IN" sz="1350">
                <a:latin typeface="+mn-lt"/>
                <a:cs typeface="+mn-cs"/>
              </a:endParaRPr>
            </a:p>
          </p:txBody>
        </p:sp>
        <p:sp>
          <p:nvSpPr>
            <p:cNvPr id="120" name="Rectangle 156">
              <a:extLst/>
            </p:cNvPr>
            <p:cNvSpPr>
              <a:spLocks noChangeArrowheads="1"/>
            </p:cNvSpPr>
            <p:nvPr/>
          </p:nvSpPr>
          <p:spPr bwMode="auto">
            <a:xfrm>
              <a:off x="10150475" y="2437718"/>
              <a:ext cx="209550" cy="34020"/>
            </a:xfrm>
            <a:prstGeom prst="rect">
              <a:avLst/>
            </a:prstGeom>
            <a:noFill/>
            <a:ln w="19050" cap="rnd">
              <a:solidFill>
                <a:schemeClr val="bg1"/>
              </a:solidFill>
              <a:prstDash val="solid"/>
              <a:round/>
              <a:headEnd/>
              <a:tailEnd/>
            </a:ln>
            <a:extLst/>
          </p:spPr>
          <p:txBody>
            <a:bodyPr lIns="68580" tIns="34290" rIns="68580" bIns="34290"/>
            <a:lstStyle/>
            <a:p>
              <a:pPr eaLnBrk="1" fontAlgn="auto" hangingPunct="1">
                <a:spcBef>
                  <a:spcPts val="0"/>
                </a:spcBef>
                <a:spcAft>
                  <a:spcPts val="0"/>
                </a:spcAft>
                <a:defRPr/>
              </a:pPr>
              <a:endParaRPr lang="en-IN" sz="1350">
                <a:latin typeface="+mn-lt"/>
                <a:cs typeface="+mn-cs"/>
              </a:endParaRPr>
            </a:p>
          </p:txBody>
        </p:sp>
        <p:sp>
          <p:nvSpPr>
            <p:cNvPr id="121" name="Freeform 157">
              <a:extLst/>
            </p:cNvPr>
            <p:cNvSpPr>
              <a:spLocks/>
            </p:cNvSpPr>
            <p:nvPr/>
          </p:nvSpPr>
          <p:spPr bwMode="auto">
            <a:xfrm>
              <a:off x="10194925" y="2161301"/>
              <a:ext cx="127000" cy="123324"/>
            </a:xfrm>
            <a:custGeom>
              <a:avLst/>
              <a:gdLst>
                <a:gd name="T0" fmla="*/ 53 w 81"/>
                <a:gd name="T1" fmla="*/ 25 h 78"/>
                <a:gd name="T2" fmla="*/ 81 w 81"/>
                <a:gd name="T3" fmla="*/ 28 h 78"/>
                <a:gd name="T4" fmla="*/ 61 w 81"/>
                <a:gd name="T5" fmla="*/ 50 h 78"/>
                <a:gd name="T6" fmla="*/ 67 w 81"/>
                <a:gd name="T7" fmla="*/ 78 h 78"/>
                <a:gd name="T8" fmla="*/ 39 w 81"/>
                <a:gd name="T9" fmla="*/ 64 h 78"/>
                <a:gd name="T10" fmla="*/ 14 w 81"/>
                <a:gd name="T11" fmla="*/ 78 h 78"/>
                <a:gd name="T12" fmla="*/ 20 w 81"/>
                <a:gd name="T13" fmla="*/ 50 h 78"/>
                <a:gd name="T14" fmla="*/ 0 w 81"/>
                <a:gd name="T15" fmla="*/ 31 h 78"/>
                <a:gd name="T16" fmla="*/ 28 w 81"/>
                <a:gd name="T17" fmla="*/ 25 h 78"/>
                <a:gd name="T18" fmla="*/ 39 w 81"/>
                <a:gd name="T19" fmla="*/ 0 h 78"/>
                <a:gd name="T20" fmla="*/ 53 w 81"/>
                <a:gd name="T21" fmla="*/ 2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78">
                  <a:moveTo>
                    <a:pt x="53" y="25"/>
                  </a:moveTo>
                  <a:lnTo>
                    <a:pt x="81" y="28"/>
                  </a:lnTo>
                  <a:lnTo>
                    <a:pt x="61" y="50"/>
                  </a:lnTo>
                  <a:lnTo>
                    <a:pt x="67" y="78"/>
                  </a:lnTo>
                  <a:lnTo>
                    <a:pt x="39" y="64"/>
                  </a:lnTo>
                  <a:lnTo>
                    <a:pt x="14" y="78"/>
                  </a:lnTo>
                  <a:lnTo>
                    <a:pt x="20" y="50"/>
                  </a:lnTo>
                  <a:lnTo>
                    <a:pt x="0" y="31"/>
                  </a:lnTo>
                  <a:lnTo>
                    <a:pt x="28" y="25"/>
                  </a:lnTo>
                  <a:lnTo>
                    <a:pt x="39" y="0"/>
                  </a:lnTo>
                  <a:lnTo>
                    <a:pt x="53" y="25"/>
                  </a:lnTo>
                  <a:close/>
                </a:path>
              </a:pathLst>
            </a:custGeom>
            <a:noFill/>
            <a:ln w="19050" cap="rnd">
              <a:solidFill>
                <a:schemeClr val="bg1"/>
              </a:solidFill>
              <a:prstDash val="solid"/>
              <a:round/>
              <a:headEnd/>
              <a:tailEnd/>
            </a:ln>
            <a:extLst/>
          </p:spPr>
          <p:txBody>
            <a:bodyPr lIns="68580" tIns="34290" rIns="68580" bIns="34290"/>
            <a:lstStyle/>
            <a:p>
              <a:pPr eaLnBrk="1" fontAlgn="auto" hangingPunct="1">
                <a:spcBef>
                  <a:spcPts val="0"/>
                </a:spcBef>
                <a:spcAft>
                  <a:spcPts val="0"/>
                </a:spcAft>
                <a:defRPr/>
              </a:pPr>
              <a:endParaRPr lang="en-IN" sz="1350">
                <a:latin typeface="+mn-lt"/>
                <a:cs typeface="+mn-cs"/>
              </a:endParaRPr>
            </a:p>
          </p:txBody>
        </p:sp>
        <p:sp>
          <p:nvSpPr>
            <p:cNvPr id="122" name="Freeform 158">
              <a:extLst/>
            </p:cNvPr>
            <p:cNvSpPr>
              <a:spLocks/>
            </p:cNvSpPr>
            <p:nvPr/>
          </p:nvSpPr>
          <p:spPr bwMode="auto">
            <a:xfrm>
              <a:off x="10088563" y="2157048"/>
              <a:ext cx="61912" cy="129702"/>
            </a:xfrm>
            <a:custGeom>
              <a:avLst/>
              <a:gdLst>
                <a:gd name="T0" fmla="*/ 14 w 14"/>
                <a:gd name="T1" fmla="*/ 30 h 30"/>
                <a:gd name="T2" fmla="*/ 0 w 14"/>
                <a:gd name="T3" fmla="*/ 0 h 30"/>
                <a:gd name="T4" fmla="*/ 12 w 14"/>
                <a:gd name="T5" fmla="*/ 0 h 30"/>
              </a:gdLst>
              <a:ahLst/>
              <a:cxnLst>
                <a:cxn ang="0">
                  <a:pos x="T0" y="T1"/>
                </a:cxn>
                <a:cxn ang="0">
                  <a:pos x="T2" y="T3"/>
                </a:cxn>
                <a:cxn ang="0">
                  <a:pos x="T4" y="T5"/>
                </a:cxn>
              </a:cxnLst>
              <a:rect l="0" t="0" r="r" b="b"/>
              <a:pathLst>
                <a:path w="14" h="30">
                  <a:moveTo>
                    <a:pt x="14" y="30"/>
                  </a:moveTo>
                  <a:cubicBezTo>
                    <a:pt x="6" y="30"/>
                    <a:pt x="0" y="12"/>
                    <a:pt x="0" y="0"/>
                  </a:cubicBezTo>
                  <a:cubicBezTo>
                    <a:pt x="12" y="0"/>
                    <a:pt x="12" y="0"/>
                    <a:pt x="12" y="0"/>
                  </a:cubicBezTo>
                </a:path>
              </a:pathLst>
            </a:custGeom>
            <a:noFill/>
            <a:ln w="19050" cap="rnd">
              <a:solidFill>
                <a:schemeClr val="bg1"/>
              </a:solidFill>
              <a:prstDash val="solid"/>
              <a:round/>
              <a:headEnd/>
              <a:tailEnd/>
            </a:ln>
            <a:extLst/>
          </p:spPr>
          <p:txBody>
            <a:bodyPr lIns="68580" tIns="34290" rIns="68580" bIns="34290"/>
            <a:lstStyle/>
            <a:p>
              <a:pPr eaLnBrk="1" fontAlgn="auto" hangingPunct="1">
                <a:spcBef>
                  <a:spcPts val="0"/>
                </a:spcBef>
                <a:spcAft>
                  <a:spcPts val="0"/>
                </a:spcAft>
                <a:defRPr/>
              </a:pPr>
              <a:endParaRPr lang="en-IN" sz="1350">
                <a:latin typeface="+mn-lt"/>
                <a:cs typeface="+mn-cs"/>
              </a:endParaRPr>
            </a:p>
          </p:txBody>
        </p:sp>
        <p:sp>
          <p:nvSpPr>
            <p:cNvPr id="123" name="Freeform 159">
              <a:extLst/>
            </p:cNvPr>
            <p:cNvSpPr>
              <a:spLocks/>
            </p:cNvSpPr>
            <p:nvPr/>
          </p:nvSpPr>
          <p:spPr bwMode="auto">
            <a:xfrm>
              <a:off x="10366375" y="2157048"/>
              <a:ext cx="65088" cy="129702"/>
            </a:xfrm>
            <a:custGeom>
              <a:avLst/>
              <a:gdLst>
                <a:gd name="T0" fmla="*/ 0 w 15"/>
                <a:gd name="T1" fmla="*/ 30 h 30"/>
                <a:gd name="T2" fmla="*/ 15 w 15"/>
                <a:gd name="T3" fmla="*/ 0 h 30"/>
                <a:gd name="T4" fmla="*/ 1 w 15"/>
                <a:gd name="T5" fmla="*/ 0 h 30"/>
              </a:gdLst>
              <a:ahLst/>
              <a:cxnLst>
                <a:cxn ang="0">
                  <a:pos x="T0" y="T1"/>
                </a:cxn>
                <a:cxn ang="0">
                  <a:pos x="T2" y="T3"/>
                </a:cxn>
                <a:cxn ang="0">
                  <a:pos x="T4" y="T5"/>
                </a:cxn>
              </a:cxnLst>
              <a:rect l="0" t="0" r="r" b="b"/>
              <a:pathLst>
                <a:path w="15" h="30">
                  <a:moveTo>
                    <a:pt x="0" y="30"/>
                  </a:moveTo>
                  <a:cubicBezTo>
                    <a:pt x="8" y="30"/>
                    <a:pt x="15" y="12"/>
                    <a:pt x="15" y="0"/>
                  </a:cubicBezTo>
                  <a:cubicBezTo>
                    <a:pt x="1" y="0"/>
                    <a:pt x="1" y="0"/>
                    <a:pt x="1" y="0"/>
                  </a:cubicBezTo>
                </a:path>
              </a:pathLst>
            </a:custGeom>
            <a:noFill/>
            <a:ln w="19050" cap="rnd">
              <a:solidFill>
                <a:schemeClr val="bg1"/>
              </a:solidFill>
              <a:prstDash val="solid"/>
              <a:round/>
              <a:headEnd/>
              <a:tailEnd/>
            </a:ln>
            <a:extLst/>
          </p:spPr>
          <p:txBody>
            <a:bodyPr lIns="68580" tIns="34290" rIns="68580" bIns="34290"/>
            <a:lstStyle/>
            <a:p>
              <a:pPr eaLnBrk="1" fontAlgn="auto" hangingPunct="1">
                <a:spcBef>
                  <a:spcPts val="0"/>
                </a:spcBef>
                <a:spcAft>
                  <a:spcPts val="0"/>
                </a:spcAft>
                <a:defRPr/>
              </a:pPr>
              <a:endParaRPr lang="en-IN" sz="1350">
                <a:latin typeface="+mn-lt"/>
                <a:cs typeface="+mn-cs"/>
              </a:endParaRPr>
            </a:p>
          </p:txBody>
        </p:sp>
      </p:grpSp>
      <p:grpSp>
        <p:nvGrpSpPr>
          <p:cNvPr id="124" name="Group 62"/>
          <p:cNvGrpSpPr>
            <a:grpSpLocks/>
          </p:cNvGrpSpPr>
          <p:nvPr/>
        </p:nvGrpSpPr>
        <p:grpSpPr bwMode="auto">
          <a:xfrm>
            <a:off x="5907088" y="2546350"/>
            <a:ext cx="282575" cy="290513"/>
            <a:chOff x="9359901" y="2100263"/>
            <a:chExt cx="282575" cy="388938"/>
          </a:xfrm>
        </p:grpSpPr>
        <p:sp>
          <p:nvSpPr>
            <p:cNvPr id="125" name="Freeform 163">
              <a:extLst/>
            </p:cNvPr>
            <p:cNvSpPr>
              <a:spLocks/>
            </p:cNvSpPr>
            <p:nvPr/>
          </p:nvSpPr>
          <p:spPr bwMode="auto">
            <a:xfrm>
              <a:off x="9404351" y="2100263"/>
              <a:ext cx="233362" cy="297548"/>
            </a:xfrm>
            <a:custGeom>
              <a:avLst/>
              <a:gdLst>
                <a:gd name="T0" fmla="*/ 39 w 53"/>
                <a:gd name="T1" fmla="*/ 68 h 68"/>
                <a:gd name="T2" fmla="*/ 50 w 53"/>
                <a:gd name="T3" fmla="*/ 26 h 68"/>
                <a:gd name="T4" fmla="*/ 36 w 53"/>
                <a:gd name="T5" fmla="*/ 1 h 68"/>
                <a:gd name="T6" fmla="*/ 11 w 53"/>
                <a:gd name="T7" fmla="*/ 15 h 68"/>
                <a:gd name="T8" fmla="*/ 0 w 53"/>
                <a:gd name="T9" fmla="*/ 58 h 68"/>
                <a:gd name="T10" fmla="*/ 39 w 53"/>
                <a:gd name="T11" fmla="*/ 68 h 68"/>
              </a:gdLst>
              <a:ahLst/>
              <a:cxnLst>
                <a:cxn ang="0">
                  <a:pos x="T0" y="T1"/>
                </a:cxn>
                <a:cxn ang="0">
                  <a:pos x="T2" y="T3"/>
                </a:cxn>
                <a:cxn ang="0">
                  <a:pos x="T4" y="T5"/>
                </a:cxn>
                <a:cxn ang="0">
                  <a:pos x="T6" y="T7"/>
                </a:cxn>
                <a:cxn ang="0">
                  <a:pos x="T8" y="T9"/>
                </a:cxn>
                <a:cxn ang="0">
                  <a:pos x="T10" y="T11"/>
                </a:cxn>
              </a:cxnLst>
              <a:rect l="0" t="0" r="r" b="b"/>
              <a:pathLst>
                <a:path w="53" h="68">
                  <a:moveTo>
                    <a:pt x="39" y="68"/>
                  </a:moveTo>
                  <a:cubicBezTo>
                    <a:pt x="50" y="26"/>
                    <a:pt x="50" y="26"/>
                    <a:pt x="50" y="26"/>
                  </a:cubicBezTo>
                  <a:cubicBezTo>
                    <a:pt x="53" y="15"/>
                    <a:pt x="40" y="2"/>
                    <a:pt x="36" y="1"/>
                  </a:cubicBezTo>
                  <a:cubicBezTo>
                    <a:pt x="31" y="0"/>
                    <a:pt x="14" y="5"/>
                    <a:pt x="11" y="15"/>
                  </a:cubicBezTo>
                  <a:cubicBezTo>
                    <a:pt x="0" y="58"/>
                    <a:pt x="0" y="58"/>
                    <a:pt x="0" y="58"/>
                  </a:cubicBezTo>
                  <a:lnTo>
                    <a:pt x="39" y="68"/>
                  </a:lnTo>
                  <a:close/>
                </a:path>
              </a:pathLst>
            </a:custGeom>
            <a:noFill/>
            <a:ln w="17463" cap="rnd">
              <a:solidFill>
                <a:schemeClr val="bg1"/>
              </a:solidFill>
              <a:prstDash val="solid"/>
              <a:round/>
              <a:headEnd/>
              <a:tailEnd/>
            </a:ln>
            <a:extLst/>
          </p:spPr>
          <p:txBody>
            <a:bodyPr lIns="68580" tIns="34290" rIns="68580" bIns="34290"/>
            <a:lstStyle/>
            <a:p>
              <a:pPr eaLnBrk="1" fontAlgn="auto" hangingPunct="1">
                <a:spcBef>
                  <a:spcPts val="0"/>
                </a:spcBef>
                <a:spcAft>
                  <a:spcPts val="0"/>
                </a:spcAft>
                <a:defRPr/>
              </a:pPr>
              <a:endParaRPr lang="en-IN" sz="1350">
                <a:latin typeface="+mn-lt"/>
                <a:cs typeface="+mn-cs"/>
              </a:endParaRPr>
            </a:p>
          </p:txBody>
        </p:sp>
        <p:sp>
          <p:nvSpPr>
            <p:cNvPr id="126" name="Freeform 164">
              <a:extLst/>
            </p:cNvPr>
            <p:cNvSpPr>
              <a:spLocks/>
            </p:cNvSpPr>
            <p:nvPr/>
          </p:nvSpPr>
          <p:spPr bwMode="auto">
            <a:xfrm>
              <a:off x="9434513" y="2365931"/>
              <a:ext cx="96838" cy="63760"/>
            </a:xfrm>
            <a:custGeom>
              <a:avLst/>
              <a:gdLst>
                <a:gd name="T0" fmla="*/ 9 w 62"/>
                <a:gd name="T1" fmla="*/ 0 h 39"/>
                <a:gd name="T2" fmla="*/ 62 w 62"/>
                <a:gd name="T3" fmla="*/ 14 h 39"/>
                <a:gd name="T4" fmla="*/ 56 w 62"/>
                <a:gd name="T5" fmla="*/ 39 h 39"/>
                <a:gd name="T6" fmla="*/ 0 w 62"/>
                <a:gd name="T7" fmla="*/ 25 h 39"/>
                <a:gd name="T8" fmla="*/ 9 w 62"/>
                <a:gd name="T9" fmla="*/ 0 h 39"/>
              </a:gdLst>
              <a:ahLst/>
              <a:cxnLst>
                <a:cxn ang="0">
                  <a:pos x="T0" y="T1"/>
                </a:cxn>
                <a:cxn ang="0">
                  <a:pos x="T2" y="T3"/>
                </a:cxn>
                <a:cxn ang="0">
                  <a:pos x="T4" y="T5"/>
                </a:cxn>
                <a:cxn ang="0">
                  <a:pos x="T6" y="T7"/>
                </a:cxn>
                <a:cxn ang="0">
                  <a:pos x="T8" y="T9"/>
                </a:cxn>
              </a:cxnLst>
              <a:rect l="0" t="0" r="r" b="b"/>
              <a:pathLst>
                <a:path w="62" h="39">
                  <a:moveTo>
                    <a:pt x="9" y="0"/>
                  </a:moveTo>
                  <a:lnTo>
                    <a:pt x="62" y="14"/>
                  </a:lnTo>
                  <a:lnTo>
                    <a:pt x="56" y="39"/>
                  </a:lnTo>
                  <a:lnTo>
                    <a:pt x="0" y="25"/>
                  </a:lnTo>
                  <a:lnTo>
                    <a:pt x="9" y="0"/>
                  </a:lnTo>
                  <a:close/>
                </a:path>
              </a:pathLst>
            </a:custGeom>
            <a:noFill/>
            <a:ln w="17463" cap="rnd">
              <a:solidFill>
                <a:schemeClr val="bg1"/>
              </a:solidFill>
              <a:prstDash val="solid"/>
              <a:round/>
              <a:headEnd/>
              <a:tailEnd/>
            </a:ln>
            <a:extLst/>
          </p:spPr>
          <p:txBody>
            <a:bodyPr lIns="68580" tIns="34290" rIns="68580" bIns="34290"/>
            <a:lstStyle/>
            <a:p>
              <a:pPr eaLnBrk="1" fontAlgn="auto" hangingPunct="1">
                <a:spcBef>
                  <a:spcPts val="0"/>
                </a:spcBef>
                <a:spcAft>
                  <a:spcPts val="0"/>
                </a:spcAft>
                <a:defRPr/>
              </a:pPr>
              <a:endParaRPr lang="en-IN" sz="1350">
                <a:latin typeface="+mn-lt"/>
                <a:cs typeface="+mn-cs"/>
              </a:endParaRPr>
            </a:p>
          </p:txBody>
        </p:sp>
        <p:sp>
          <p:nvSpPr>
            <p:cNvPr id="127" name="Freeform 165">
              <a:extLst/>
            </p:cNvPr>
            <p:cNvSpPr>
              <a:spLocks/>
            </p:cNvSpPr>
            <p:nvPr/>
          </p:nvSpPr>
          <p:spPr bwMode="auto">
            <a:xfrm>
              <a:off x="9359901" y="2227783"/>
              <a:ext cx="74612" cy="114768"/>
            </a:xfrm>
            <a:custGeom>
              <a:avLst/>
              <a:gdLst>
                <a:gd name="T0" fmla="*/ 47 w 47"/>
                <a:gd name="T1" fmla="*/ 0 h 72"/>
                <a:gd name="T2" fmla="*/ 14 w 47"/>
                <a:gd name="T3" fmla="*/ 19 h 72"/>
                <a:gd name="T4" fmla="*/ 0 w 47"/>
                <a:gd name="T5" fmla="*/ 72 h 72"/>
                <a:gd name="T6" fmla="*/ 33 w 47"/>
                <a:gd name="T7" fmla="*/ 52 h 72"/>
              </a:gdLst>
              <a:ahLst/>
              <a:cxnLst>
                <a:cxn ang="0">
                  <a:pos x="T0" y="T1"/>
                </a:cxn>
                <a:cxn ang="0">
                  <a:pos x="T2" y="T3"/>
                </a:cxn>
                <a:cxn ang="0">
                  <a:pos x="T4" y="T5"/>
                </a:cxn>
                <a:cxn ang="0">
                  <a:pos x="T6" y="T7"/>
                </a:cxn>
              </a:cxnLst>
              <a:rect l="0" t="0" r="r" b="b"/>
              <a:pathLst>
                <a:path w="47" h="72">
                  <a:moveTo>
                    <a:pt x="47" y="0"/>
                  </a:moveTo>
                  <a:lnTo>
                    <a:pt x="14" y="19"/>
                  </a:lnTo>
                  <a:lnTo>
                    <a:pt x="0" y="72"/>
                  </a:lnTo>
                  <a:lnTo>
                    <a:pt x="33" y="52"/>
                  </a:lnTo>
                </a:path>
              </a:pathLst>
            </a:custGeom>
            <a:noFill/>
            <a:ln w="17463" cap="rnd">
              <a:solidFill>
                <a:schemeClr val="bg1"/>
              </a:solidFill>
              <a:prstDash val="solid"/>
              <a:round/>
              <a:headEnd/>
              <a:tailEnd/>
            </a:ln>
            <a:extLst/>
          </p:spPr>
          <p:txBody>
            <a:bodyPr lIns="68580" tIns="34290" rIns="68580" bIns="34290"/>
            <a:lstStyle/>
            <a:p>
              <a:pPr eaLnBrk="1" fontAlgn="auto" hangingPunct="1">
                <a:spcBef>
                  <a:spcPts val="0"/>
                </a:spcBef>
                <a:spcAft>
                  <a:spcPts val="0"/>
                </a:spcAft>
                <a:defRPr/>
              </a:pPr>
              <a:endParaRPr lang="en-IN" sz="1350">
                <a:latin typeface="+mn-lt"/>
                <a:cs typeface="+mn-cs"/>
              </a:endParaRPr>
            </a:p>
          </p:txBody>
        </p:sp>
        <p:sp>
          <p:nvSpPr>
            <p:cNvPr id="128" name="Freeform 166">
              <a:extLst/>
            </p:cNvPr>
            <p:cNvSpPr>
              <a:spLocks/>
            </p:cNvSpPr>
            <p:nvPr/>
          </p:nvSpPr>
          <p:spPr bwMode="auto">
            <a:xfrm>
              <a:off x="9590088" y="2270290"/>
              <a:ext cx="52388" cy="140272"/>
            </a:xfrm>
            <a:custGeom>
              <a:avLst/>
              <a:gdLst>
                <a:gd name="T0" fmla="*/ 14 w 33"/>
                <a:gd name="T1" fmla="*/ 0 h 89"/>
                <a:gd name="T2" fmla="*/ 33 w 33"/>
                <a:gd name="T3" fmla="*/ 34 h 89"/>
                <a:gd name="T4" fmla="*/ 19 w 33"/>
                <a:gd name="T5" fmla="*/ 89 h 89"/>
                <a:gd name="T6" fmla="*/ 0 w 33"/>
                <a:gd name="T7" fmla="*/ 53 h 89"/>
              </a:gdLst>
              <a:ahLst/>
              <a:cxnLst>
                <a:cxn ang="0">
                  <a:pos x="T0" y="T1"/>
                </a:cxn>
                <a:cxn ang="0">
                  <a:pos x="T2" y="T3"/>
                </a:cxn>
                <a:cxn ang="0">
                  <a:pos x="T4" y="T5"/>
                </a:cxn>
                <a:cxn ang="0">
                  <a:pos x="T6" y="T7"/>
                </a:cxn>
              </a:cxnLst>
              <a:rect l="0" t="0" r="r" b="b"/>
              <a:pathLst>
                <a:path w="33" h="89">
                  <a:moveTo>
                    <a:pt x="14" y="0"/>
                  </a:moveTo>
                  <a:lnTo>
                    <a:pt x="33" y="34"/>
                  </a:lnTo>
                  <a:lnTo>
                    <a:pt x="19" y="89"/>
                  </a:lnTo>
                  <a:lnTo>
                    <a:pt x="0" y="53"/>
                  </a:lnTo>
                </a:path>
              </a:pathLst>
            </a:custGeom>
            <a:noFill/>
            <a:ln w="17463" cap="rnd">
              <a:solidFill>
                <a:schemeClr val="bg1"/>
              </a:solidFill>
              <a:prstDash val="solid"/>
              <a:round/>
              <a:headEnd/>
              <a:tailEnd/>
            </a:ln>
            <a:extLst/>
          </p:spPr>
          <p:txBody>
            <a:bodyPr lIns="68580" tIns="34290" rIns="68580" bIns="34290"/>
            <a:lstStyle/>
            <a:p>
              <a:pPr eaLnBrk="1" fontAlgn="auto" hangingPunct="1">
                <a:spcBef>
                  <a:spcPts val="0"/>
                </a:spcBef>
                <a:spcAft>
                  <a:spcPts val="0"/>
                </a:spcAft>
                <a:defRPr/>
              </a:pPr>
              <a:endParaRPr lang="en-IN" sz="1350">
                <a:latin typeface="+mn-lt"/>
                <a:cs typeface="+mn-cs"/>
              </a:endParaRPr>
            </a:p>
          </p:txBody>
        </p:sp>
        <p:sp>
          <p:nvSpPr>
            <p:cNvPr id="129" name="Freeform 167">
              <a:extLst/>
            </p:cNvPr>
            <p:cNvSpPr>
              <a:spLocks/>
            </p:cNvSpPr>
            <p:nvPr/>
          </p:nvSpPr>
          <p:spPr bwMode="auto">
            <a:xfrm>
              <a:off x="9478963" y="2166149"/>
              <a:ext cx="106363" cy="104141"/>
            </a:xfrm>
            <a:custGeom>
              <a:avLst/>
              <a:gdLst>
                <a:gd name="T0" fmla="*/ 1 w 24"/>
                <a:gd name="T1" fmla="*/ 10 h 24"/>
                <a:gd name="T2" fmla="*/ 15 w 24"/>
                <a:gd name="T3" fmla="*/ 2 h 24"/>
                <a:gd name="T4" fmla="*/ 23 w 24"/>
                <a:gd name="T5" fmla="*/ 15 h 24"/>
                <a:gd name="T6" fmla="*/ 9 w 24"/>
                <a:gd name="T7" fmla="*/ 23 h 24"/>
                <a:gd name="T8" fmla="*/ 1 w 24"/>
                <a:gd name="T9" fmla="*/ 10 h 24"/>
              </a:gdLst>
              <a:ahLst/>
              <a:cxnLst>
                <a:cxn ang="0">
                  <a:pos x="T0" y="T1"/>
                </a:cxn>
                <a:cxn ang="0">
                  <a:pos x="T2" y="T3"/>
                </a:cxn>
                <a:cxn ang="0">
                  <a:pos x="T4" y="T5"/>
                </a:cxn>
                <a:cxn ang="0">
                  <a:pos x="T6" y="T7"/>
                </a:cxn>
                <a:cxn ang="0">
                  <a:pos x="T8" y="T9"/>
                </a:cxn>
              </a:cxnLst>
              <a:rect l="0" t="0" r="r" b="b"/>
              <a:pathLst>
                <a:path w="24" h="24">
                  <a:moveTo>
                    <a:pt x="1" y="10"/>
                  </a:moveTo>
                  <a:cubicBezTo>
                    <a:pt x="3" y="4"/>
                    <a:pt x="9" y="0"/>
                    <a:pt x="15" y="2"/>
                  </a:cubicBezTo>
                  <a:cubicBezTo>
                    <a:pt x="21" y="3"/>
                    <a:pt x="24" y="9"/>
                    <a:pt x="23" y="15"/>
                  </a:cubicBezTo>
                  <a:cubicBezTo>
                    <a:pt x="21" y="21"/>
                    <a:pt x="15" y="24"/>
                    <a:pt x="9" y="23"/>
                  </a:cubicBezTo>
                  <a:cubicBezTo>
                    <a:pt x="3" y="21"/>
                    <a:pt x="0" y="15"/>
                    <a:pt x="1" y="10"/>
                  </a:cubicBezTo>
                  <a:close/>
                </a:path>
              </a:pathLst>
            </a:custGeom>
            <a:noFill/>
            <a:ln w="17463" cap="rnd">
              <a:solidFill>
                <a:schemeClr val="bg1"/>
              </a:solidFill>
              <a:prstDash val="solid"/>
              <a:round/>
              <a:headEnd/>
              <a:tailEnd/>
            </a:ln>
            <a:extLst/>
          </p:spPr>
          <p:txBody>
            <a:bodyPr lIns="68580" tIns="34290" rIns="68580" bIns="34290"/>
            <a:lstStyle/>
            <a:p>
              <a:pPr eaLnBrk="1" fontAlgn="auto" hangingPunct="1">
                <a:spcBef>
                  <a:spcPts val="0"/>
                </a:spcBef>
                <a:spcAft>
                  <a:spcPts val="0"/>
                </a:spcAft>
                <a:defRPr/>
              </a:pPr>
              <a:endParaRPr lang="en-IN" sz="1350">
                <a:latin typeface="+mn-lt"/>
                <a:cs typeface="+mn-cs"/>
              </a:endParaRPr>
            </a:p>
          </p:txBody>
        </p:sp>
        <p:sp>
          <p:nvSpPr>
            <p:cNvPr id="130" name="Line 168">
              <a:extLst/>
            </p:cNvPr>
            <p:cNvSpPr>
              <a:spLocks noChangeShapeType="1"/>
            </p:cNvSpPr>
            <p:nvPr/>
          </p:nvSpPr>
          <p:spPr bwMode="auto">
            <a:xfrm flipH="1">
              <a:off x="9434513" y="2431816"/>
              <a:ext cx="11113" cy="44633"/>
            </a:xfrm>
            <a:prstGeom prst="line">
              <a:avLst/>
            </a:prstGeom>
            <a:noFill/>
            <a:ln w="17463" cap="rnd">
              <a:solidFill>
                <a:schemeClr val="bg1"/>
              </a:solidFill>
              <a:prstDash val="solid"/>
              <a:round/>
              <a:headEnd/>
              <a:tailEnd/>
            </a:ln>
            <a:extLst/>
          </p:spPr>
          <p:txBody>
            <a:bodyPr lIns="68580" tIns="34290" rIns="68580" bIns="34290"/>
            <a:lstStyle/>
            <a:p>
              <a:pPr eaLnBrk="1" fontAlgn="auto" hangingPunct="1">
                <a:spcBef>
                  <a:spcPts val="0"/>
                </a:spcBef>
                <a:spcAft>
                  <a:spcPts val="0"/>
                </a:spcAft>
                <a:defRPr/>
              </a:pPr>
              <a:endParaRPr lang="en-IN" sz="1350">
                <a:latin typeface="+mn-lt"/>
                <a:cs typeface="+mn-cs"/>
              </a:endParaRPr>
            </a:p>
          </p:txBody>
        </p:sp>
        <p:sp>
          <p:nvSpPr>
            <p:cNvPr id="131" name="Line 169">
              <a:extLst/>
            </p:cNvPr>
            <p:cNvSpPr>
              <a:spLocks noChangeShapeType="1"/>
            </p:cNvSpPr>
            <p:nvPr/>
          </p:nvSpPr>
          <p:spPr bwMode="auto">
            <a:xfrm flipH="1">
              <a:off x="9491663" y="2446694"/>
              <a:ext cx="7938" cy="42507"/>
            </a:xfrm>
            <a:prstGeom prst="line">
              <a:avLst/>
            </a:prstGeom>
            <a:noFill/>
            <a:ln w="17463" cap="rnd">
              <a:solidFill>
                <a:schemeClr val="bg1"/>
              </a:solidFill>
              <a:prstDash val="solid"/>
              <a:round/>
              <a:headEnd/>
              <a:tailEnd/>
            </a:ln>
            <a:extLst/>
          </p:spPr>
          <p:txBody>
            <a:bodyPr lIns="68580" tIns="34290" rIns="68580" bIns="34290"/>
            <a:lstStyle/>
            <a:p>
              <a:pPr eaLnBrk="1" fontAlgn="auto" hangingPunct="1">
                <a:spcBef>
                  <a:spcPts val="0"/>
                </a:spcBef>
                <a:spcAft>
                  <a:spcPts val="0"/>
                </a:spcAft>
                <a:defRPr/>
              </a:pPr>
              <a:endParaRPr lang="en-IN" sz="1350">
                <a:latin typeface="+mn-lt"/>
                <a:cs typeface="+mn-cs"/>
              </a:endParaRPr>
            </a:p>
          </p:txBody>
        </p:sp>
        <p:sp>
          <p:nvSpPr>
            <p:cNvPr id="132" name="Line 170">
              <a:extLst/>
            </p:cNvPr>
            <p:cNvSpPr>
              <a:spLocks noChangeShapeType="1"/>
            </p:cNvSpPr>
            <p:nvPr/>
          </p:nvSpPr>
          <p:spPr bwMode="auto">
            <a:xfrm flipH="1">
              <a:off x="9461501" y="2442444"/>
              <a:ext cx="12700" cy="42507"/>
            </a:xfrm>
            <a:prstGeom prst="line">
              <a:avLst/>
            </a:prstGeom>
            <a:noFill/>
            <a:ln w="17463" cap="rnd">
              <a:solidFill>
                <a:schemeClr val="bg1"/>
              </a:solidFill>
              <a:prstDash val="solid"/>
              <a:round/>
              <a:headEnd/>
              <a:tailEnd/>
            </a:ln>
            <a:extLst/>
          </p:spPr>
          <p:txBody>
            <a:bodyPr lIns="68580" tIns="34290" rIns="68580" bIns="34290"/>
            <a:lstStyle/>
            <a:p>
              <a:pPr eaLnBrk="1" fontAlgn="auto" hangingPunct="1">
                <a:spcBef>
                  <a:spcPts val="0"/>
                </a:spcBef>
                <a:spcAft>
                  <a:spcPts val="0"/>
                </a:spcAft>
                <a:defRPr/>
              </a:pPr>
              <a:endParaRPr lang="en-IN" sz="1350">
                <a:latin typeface="+mn-lt"/>
                <a:cs typeface="+mn-cs"/>
              </a:endParaRPr>
            </a:p>
          </p:txBody>
        </p:sp>
        <p:sp>
          <p:nvSpPr>
            <p:cNvPr id="133" name="Line 171">
              <a:extLst/>
            </p:cNvPr>
            <p:cNvSpPr>
              <a:spLocks noChangeShapeType="1"/>
            </p:cNvSpPr>
            <p:nvPr/>
          </p:nvSpPr>
          <p:spPr bwMode="auto">
            <a:xfrm flipH="1">
              <a:off x="9510713" y="2204405"/>
              <a:ext cx="33338" cy="12752"/>
            </a:xfrm>
            <a:prstGeom prst="line">
              <a:avLst/>
            </a:prstGeom>
            <a:noFill/>
            <a:ln w="17463" cap="rnd">
              <a:solidFill>
                <a:schemeClr val="bg1"/>
              </a:solidFill>
              <a:prstDash val="solid"/>
              <a:round/>
              <a:headEnd/>
              <a:tailEnd/>
            </a:ln>
            <a:extLst/>
          </p:spPr>
          <p:txBody>
            <a:bodyPr lIns="68580" tIns="34290" rIns="68580" bIns="34290"/>
            <a:lstStyle/>
            <a:p>
              <a:pPr eaLnBrk="1" fontAlgn="auto" hangingPunct="1">
                <a:spcBef>
                  <a:spcPts val="0"/>
                </a:spcBef>
                <a:spcAft>
                  <a:spcPts val="0"/>
                </a:spcAft>
                <a:defRPr/>
              </a:pPr>
              <a:endParaRPr lang="en-IN" sz="1350">
                <a:latin typeface="+mn-lt"/>
                <a:cs typeface="+mn-cs"/>
              </a:endParaRPr>
            </a:p>
          </p:txBody>
        </p:sp>
        <p:sp>
          <p:nvSpPr>
            <p:cNvPr id="134" name="Line 172">
              <a:extLst/>
            </p:cNvPr>
            <p:cNvSpPr>
              <a:spLocks noChangeShapeType="1"/>
            </p:cNvSpPr>
            <p:nvPr/>
          </p:nvSpPr>
          <p:spPr bwMode="auto">
            <a:xfrm flipH="1">
              <a:off x="9536113" y="2227783"/>
              <a:ext cx="14288" cy="4251"/>
            </a:xfrm>
            <a:prstGeom prst="line">
              <a:avLst/>
            </a:prstGeom>
            <a:noFill/>
            <a:ln w="17463" cap="rnd">
              <a:solidFill>
                <a:schemeClr val="bg1"/>
              </a:solidFill>
              <a:prstDash val="solid"/>
              <a:round/>
              <a:headEnd/>
              <a:tailEnd/>
            </a:ln>
            <a:extLst/>
          </p:spPr>
          <p:txBody>
            <a:bodyPr lIns="68580" tIns="34290" rIns="68580" bIns="34290"/>
            <a:lstStyle/>
            <a:p>
              <a:pPr eaLnBrk="1" fontAlgn="auto" hangingPunct="1">
                <a:spcBef>
                  <a:spcPts val="0"/>
                </a:spcBef>
                <a:spcAft>
                  <a:spcPts val="0"/>
                </a:spcAft>
                <a:defRPr/>
              </a:pPr>
              <a:endParaRPr lang="en-IN" sz="1350">
                <a:latin typeface="+mn-lt"/>
                <a:cs typeface="+mn-cs"/>
              </a:endParaRPr>
            </a:p>
          </p:txBody>
        </p:sp>
      </p:grpSp>
      <p:grpSp>
        <p:nvGrpSpPr>
          <p:cNvPr id="135" name="Group 73"/>
          <p:cNvGrpSpPr>
            <a:grpSpLocks/>
          </p:cNvGrpSpPr>
          <p:nvPr/>
        </p:nvGrpSpPr>
        <p:grpSpPr bwMode="auto">
          <a:xfrm>
            <a:off x="5905500" y="4664075"/>
            <a:ext cx="382588" cy="231775"/>
            <a:chOff x="1754188" y="2898776"/>
            <a:chExt cx="384175" cy="307975"/>
          </a:xfrm>
        </p:grpSpPr>
        <p:sp>
          <p:nvSpPr>
            <p:cNvPr id="136" name="Freeform 194">
              <a:extLst/>
            </p:cNvPr>
            <p:cNvSpPr>
              <a:spLocks/>
            </p:cNvSpPr>
            <p:nvPr/>
          </p:nvSpPr>
          <p:spPr bwMode="auto">
            <a:xfrm>
              <a:off x="1754188" y="2947293"/>
              <a:ext cx="157815" cy="149768"/>
            </a:xfrm>
            <a:custGeom>
              <a:avLst/>
              <a:gdLst>
                <a:gd name="T0" fmla="*/ 36 w 36"/>
                <a:gd name="T1" fmla="*/ 34 h 34"/>
                <a:gd name="T2" fmla="*/ 17 w 36"/>
                <a:gd name="T3" fmla="*/ 34 h 34"/>
                <a:gd name="T4" fmla="*/ 0 w 36"/>
                <a:gd name="T5" fmla="*/ 17 h 34"/>
                <a:gd name="T6" fmla="*/ 0 w 36"/>
                <a:gd name="T7" fmla="*/ 17 h 34"/>
                <a:gd name="T8" fmla="*/ 17 w 36"/>
                <a:gd name="T9" fmla="*/ 0 h 34"/>
                <a:gd name="T10" fmla="*/ 36 w 36"/>
                <a:gd name="T11" fmla="*/ 0 h 34"/>
              </a:gdLst>
              <a:ahLst/>
              <a:cxnLst>
                <a:cxn ang="0">
                  <a:pos x="T0" y="T1"/>
                </a:cxn>
                <a:cxn ang="0">
                  <a:pos x="T2" y="T3"/>
                </a:cxn>
                <a:cxn ang="0">
                  <a:pos x="T4" y="T5"/>
                </a:cxn>
                <a:cxn ang="0">
                  <a:pos x="T6" y="T7"/>
                </a:cxn>
                <a:cxn ang="0">
                  <a:pos x="T8" y="T9"/>
                </a:cxn>
                <a:cxn ang="0">
                  <a:pos x="T10" y="T11"/>
                </a:cxn>
              </a:cxnLst>
              <a:rect l="0" t="0" r="r" b="b"/>
              <a:pathLst>
                <a:path w="36" h="34">
                  <a:moveTo>
                    <a:pt x="36" y="34"/>
                  </a:moveTo>
                  <a:cubicBezTo>
                    <a:pt x="17" y="34"/>
                    <a:pt x="17" y="34"/>
                    <a:pt x="17" y="34"/>
                  </a:cubicBezTo>
                  <a:cubicBezTo>
                    <a:pt x="8" y="34"/>
                    <a:pt x="0" y="27"/>
                    <a:pt x="0" y="17"/>
                  </a:cubicBezTo>
                  <a:cubicBezTo>
                    <a:pt x="0" y="17"/>
                    <a:pt x="0" y="17"/>
                    <a:pt x="0" y="17"/>
                  </a:cubicBezTo>
                  <a:cubicBezTo>
                    <a:pt x="0" y="8"/>
                    <a:pt x="8" y="0"/>
                    <a:pt x="17" y="0"/>
                  </a:cubicBezTo>
                  <a:cubicBezTo>
                    <a:pt x="36" y="0"/>
                    <a:pt x="36" y="0"/>
                    <a:pt x="36" y="0"/>
                  </a:cubicBezTo>
                </a:path>
              </a:pathLst>
            </a:custGeom>
            <a:noFill/>
            <a:ln w="17463" cap="rnd">
              <a:solidFill>
                <a:schemeClr val="bg1"/>
              </a:solidFill>
              <a:prstDash val="solid"/>
              <a:round/>
              <a:headEnd/>
              <a:tailEnd/>
            </a:ln>
            <a:extLst/>
          </p:spPr>
          <p:txBody>
            <a:bodyPr lIns="68580" tIns="34290" rIns="68580" bIns="34290"/>
            <a:lstStyle/>
            <a:p>
              <a:pPr eaLnBrk="1" fontAlgn="auto" hangingPunct="1">
                <a:spcBef>
                  <a:spcPts val="0"/>
                </a:spcBef>
                <a:spcAft>
                  <a:spcPts val="0"/>
                </a:spcAft>
                <a:defRPr/>
              </a:pPr>
              <a:endParaRPr lang="en-IN" sz="1350">
                <a:latin typeface="+mn-lt"/>
                <a:cs typeface="+mn-cs"/>
              </a:endParaRPr>
            </a:p>
          </p:txBody>
        </p:sp>
        <p:sp>
          <p:nvSpPr>
            <p:cNvPr id="137" name="Freeform 195">
              <a:extLst/>
            </p:cNvPr>
            <p:cNvSpPr>
              <a:spLocks/>
            </p:cNvSpPr>
            <p:nvPr/>
          </p:nvSpPr>
          <p:spPr bwMode="auto">
            <a:xfrm>
              <a:off x="1921567" y="2898776"/>
              <a:ext cx="71733" cy="246803"/>
            </a:xfrm>
            <a:custGeom>
              <a:avLst/>
              <a:gdLst>
                <a:gd name="T0" fmla="*/ 0 w 46"/>
                <a:gd name="T1" fmla="*/ 125 h 155"/>
                <a:gd name="T2" fmla="*/ 46 w 46"/>
                <a:gd name="T3" fmla="*/ 155 h 155"/>
                <a:gd name="T4" fmla="*/ 46 w 46"/>
                <a:gd name="T5" fmla="*/ 0 h 155"/>
                <a:gd name="T6" fmla="*/ 0 w 46"/>
                <a:gd name="T7" fmla="*/ 30 h 155"/>
                <a:gd name="T8" fmla="*/ 0 w 46"/>
                <a:gd name="T9" fmla="*/ 125 h 155"/>
              </a:gdLst>
              <a:ahLst/>
              <a:cxnLst>
                <a:cxn ang="0">
                  <a:pos x="T0" y="T1"/>
                </a:cxn>
                <a:cxn ang="0">
                  <a:pos x="T2" y="T3"/>
                </a:cxn>
                <a:cxn ang="0">
                  <a:pos x="T4" y="T5"/>
                </a:cxn>
                <a:cxn ang="0">
                  <a:pos x="T6" y="T7"/>
                </a:cxn>
                <a:cxn ang="0">
                  <a:pos x="T8" y="T9"/>
                </a:cxn>
              </a:cxnLst>
              <a:rect l="0" t="0" r="r" b="b"/>
              <a:pathLst>
                <a:path w="46" h="155">
                  <a:moveTo>
                    <a:pt x="0" y="125"/>
                  </a:moveTo>
                  <a:lnTo>
                    <a:pt x="46" y="155"/>
                  </a:lnTo>
                  <a:lnTo>
                    <a:pt x="46" y="0"/>
                  </a:lnTo>
                  <a:lnTo>
                    <a:pt x="0" y="30"/>
                  </a:lnTo>
                  <a:lnTo>
                    <a:pt x="0" y="125"/>
                  </a:lnTo>
                  <a:close/>
                </a:path>
              </a:pathLst>
            </a:custGeom>
            <a:noFill/>
            <a:ln w="17463" cap="rnd">
              <a:solidFill>
                <a:schemeClr val="bg1"/>
              </a:solidFill>
              <a:prstDash val="solid"/>
              <a:round/>
              <a:headEnd/>
              <a:tailEnd/>
            </a:ln>
            <a:extLst/>
          </p:spPr>
          <p:txBody>
            <a:bodyPr lIns="68580" tIns="34290" rIns="68580" bIns="34290"/>
            <a:lstStyle/>
            <a:p>
              <a:pPr eaLnBrk="1" fontAlgn="auto" hangingPunct="1">
                <a:spcBef>
                  <a:spcPts val="0"/>
                </a:spcBef>
                <a:spcAft>
                  <a:spcPts val="0"/>
                </a:spcAft>
                <a:defRPr/>
              </a:pPr>
              <a:endParaRPr lang="en-IN" sz="1350">
                <a:latin typeface="+mn-lt"/>
                <a:cs typeface="+mn-cs"/>
              </a:endParaRPr>
            </a:p>
          </p:txBody>
        </p:sp>
        <p:sp>
          <p:nvSpPr>
            <p:cNvPr id="138" name="Line 196">
              <a:extLst/>
            </p:cNvPr>
            <p:cNvSpPr>
              <a:spLocks noChangeShapeType="1"/>
            </p:cNvSpPr>
            <p:nvPr/>
          </p:nvSpPr>
          <p:spPr bwMode="auto">
            <a:xfrm>
              <a:off x="1964607" y="2924089"/>
              <a:ext cx="0" cy="198285"/>
            </a:xfrm>
            <a:prstGeom prst="line">
              <a:avLst/>
            </a:prstGeom>
            <a:noFill/>
            <a:ln w="17463" cap="rnd">
              <a:solidFill>
                <a:schemeClr val="bg1"/>
              </a:solidFill>
              <a:prstDash val="solid"/>
              <a:round/>
              <a:headEnd/>
              <a:tailEnd/>
            </a:ln>
            <a:extLst/>
          </p:spPr>
          <p:txBody>
            <a:bodyPr lIns="68580" tIns="34290" rIns="68580" bIns="34290"/>
            <a:lstStyle/>
            <a:p>
              <a:pPr eaLnBrk="1" fontAlgn="auto" hangingPunct="1">
                <a:spcBef>
                  <a:spcPts val="0"/>
                </a:spcBef>
                <a:spcAft>
                  <a:spcPts val="0"/>
                </a:spcAft>
                <a:defRPr/>
              </a:pPr>
              <a:endParaRPr lang="en-IN" sz="1350">
                <a:latin typeface="+mn-lt"/>
                <a:cs typeface="+mn-cs"/>
              </a:endParaRPr>
            </a:p>
          </p:txBody>
        </p:sp>
        <p:sp>
          <p:nvSpPr>
            <p:cNvPr id="139" name="Freeform 197">
              <a:extLst/>
            </p:cNvPr>
            <p:cNvSpPr>
              <a:spLocks/>
            </p:cNvSpPr>
            <p:nvPr/>
          </p:nvSpPr>
          <p:spPr bwMode="auto">
            <a:xfrm>
              <a:off x="2002865" y="2995809"/>
              <a:ext cx="31882" cy="56955"/>
            </a:xfrm>
            <a:custGeom>
              <a:avLst/>
              <a:gdLst>
                <a:gd name="T0" fmla="*/ 0 w 7"/>
                <a:gd name="T1" fmla="*/ 0 h 13"/>
                <a:gd name="T2" fmla="*/ 7 w 7"/>
                <a:gd name="T3" fmla="*/ 7 h 13"/>
                <a:gd name="T4" fmla="*/ 0 w 7"/>
                <a:gd name="T5" fmla="*/ 13 h 13"/>
              </a:gdLst>
              <a:ahLst/>
              <a:cxnLst>
                <a:cxn ang="0">
                  <a:pos x="T0" y="T1"/>
                </a:cxn>
                <a:cxn ang="0">
                  <a:pos x="T2" y="T3"/>
                </a:cxn>
                <a:cxn ang="0">
                  <a:pos x="T4" y="T5"/>
                </a:cxn>
              </a:cxnLst>
              <a:rect l="0" t="0" r="r" b="b"/>
              <a:pathLst>
                <a:path w="7" h="13">
                  <a:moveTo>
                    <a:pt x="0" y="0"/>
                  </a:moveTo>
                  <a:cubicBezTo>
                    <a:pt x="4" y="0"/>
                    <a:pt x="7" y="3"/>
                    <a:pt x="7" y="7"/>
                  </a:cubicBezTo>
                  <a:cubicBezTo>
                    <a:pt x="7" y="10"/>
                    <a:pt x="4" y="13"/>
                    <a:pt x="0" y="13"/>
                  </a:cubicBezTo>
                </a:path>
              </a:pathLst>
            </a:custGeom>
            <a:noFill/>
            <a:ln w="17463" cap="rnd">
              <a:solidFill>
                <a:schemeClr val="bg1"/>
              </a:solidFill>
              <a:prstDash val="solid"/>
              <a:round/>
              <a:headEnd/>
              <a:tailEnd/>
            </a:ln>
            <a:extLst/>
          </p:spPr>
          <p:txBody>
            <a:bodyPr lIns="68580" tIns="34290" rIns="68580" bIns="34290"/>
            <a:lstStyle/>
            <a:p>
              <a:pPr eaLnBrk="1" fontAlgn="auto" hangingPunct="1">
                <a:spcBef>
                  <a:spcPts val="0"/>
                </a:spcBef>
                <a:spcAft>
                  <a:spcPts val="0"/>
                </a:spcAft>
                <a:defRPr/>
              </a:pPr>
              <a:endParaRPr lang="en-IN" sz="1350">
                <a:latin typeface="+mn-lt"/>
                <a:cs typeface="+mn-cs"/>
              </a:endParaRPr>
            </a:p>
          </p:txBody>
        </p:sp>
        <p:sp>
          <p:nvSpPr>
            <p:cNvPr id="140" name="Line 198">
              <a:extLst/>
            </p:cNvPr>
            <p:cNvSpPr>
              <a:spLocks noChangeShapeType="1"/>
            </p:cNvSpPr>
            <p:nvPr/>
          </p:nvSpPr>
          <p:spPr bwMode="auto">
            <a:xfrm>
              <a:off x="1824328" y="3008466"/>
              <a:ext cx="43041" cy="0"/>
            </a:xfrm>
            <a:prstGeom prst="line">
              <a:avLst/>
            </a:prstGeom>
            <a:noFill/>
            <a:ln w="17463" cap="rnd">
              <a:solidFill>
                <a:schemeClr val="bg1"/>
              </a:solidFill>
              <a:prstDash val="solid"/>
              <a:round/>
              <a:headEnd/>
              <a:tailEnd/>
            </a:ln>
            <a:extLst/>
          </p:spPr>
          <p:txBody>
            <a:bodyPr lIns="68580" tIns="34290" rIns="68580" bIns="34290"/>
            <a:lstStyle/>
            <a:p>
              <a:pPr eaLnBrk="1" fontAlgn="auto" hangingPunct="1">
                <a:spcBef>
                  <a:spcPts val="0"/>
                </a:spcBef>
                <a:spcAft>
                  <a:spcPts val="0"/>
                </a:spcAft>
                <a:defRPr/>
              </a:pPr>
              <a:endParaRPr lang="en-IN" sz="1350">
                <a:latin typeface="+mn-lt"/>
                <a:cs typeface="+mn-cs"/>
              </a:endParaRPr>
            </a:p>
          </p:txBody>
        </p:sp>
        <p:sp>
          <p:nvSpPr>
            <p:cNvPr id="141" name="Line 199">
              <a:extLst/>
            </p:cNvPr>
            <p:cNvSpPr>
              <a:spLocks noChangeShapeType="1"/>
            </p:cNvSpPr>
            <p:nvPr/>
          </p:nvSpPr>
          <p:spPr bwMode="auto">
            <a:xfrm>
              <a:off x="1824328" y="3040108"/>
              <a:ext cx="43041" cy="0"/>
            </a:xfrm>
            <a:prstGeom prst="line">
              <a:avLst/>
            </a:prstGeom>
            <a:noFill/>
            <a:ln w="17463" cap="rnd">
              <a:solidFill>
                <a:schemeClr val="bg1"/>
              </a:solidFill>
              <a:prstDash val="solid"/>
              <a:round/>
              <a:headEnd/>
              <a:tailEnd/>
            </a:ln>
            <a:extLst/>
          </p:spPr>
          <p:txBody>
            <a:bodyPr lIns="68580" tIns="34290" rIns="68580" bIns="34290"/>
            <a:lstStyle/>
            <a:p>
              <a:pPr eaLnBrk="1" fontAlgn="auto" hangingPunct="1">
                <a:spcBef>
                  <a:spcPts val="0"/>
                </a:spcBef>
                <a:spcAft>
                  <a:spcPts val="0"/>
                </a:spcAft>
                <a:defRPr/>
              </a:pPr>
              <a:endParaRPr lang="en-IN" sz="1350">
                <a:latin typeface="+mn-lt"/>
                <a:cs typeface="+mn-cs"/>
              </a:endParaRPr>
            </a:p>
          </p:txBody>
        </p:sp>
        <p:sp>
          <p:nvSpPr>
            <p:cNvPr id="142" name="Freeform 200">
              <a:extLst/>
            </p:cNvPr>
            <p:cNvSpPr>
              <a:spLocks/>
            </p:cNvSpPr>
            <p:nvPr/>
          </p:nvSpPr>
          <p:spPr bwMode="auto">
            <a:xfrm>
              <a:off x="1829110" y="3105499"/>
              <a:ext cx="60575" cy="101252"/>
            </a:xfrm>
            <a:custGeom>
              <a:avLst/>
              <a:gdLst>
                <a:gd name="T0" fmla="*/ 38 w 38"/>
                <a:gd name="T1" fmla="*/ 0 h 64"/>
                <a:gd name="T2" fmla="*/ 38 w 38"/>
                <a:gd name="T3" fmla="*/ 64 h 64"/>
                <a:gd name="T4" fmla="*/ 0 w 38"/>
                <a:gd name="T5" fmla="*/ 64 h 64"/>
                <a:gd name="T6" fmla="*/ 0 w 38"/>
                <a:gd name="T7" fmla="*/ 0 h 64"/>
              </a:gdLst>
              <a:ahLst/>
              <a:cxnLst>
                <a:cxn ang="0">
                  <a:pos x="T0" y="T1"/>
                </a:cxn>
                <a:cxn ang="0">
                  <a:pos x="T2" y="T3"/>
                </a:cxn>
                <a:cxn ang="0">
                  <a:pos x="T4" y="T5"/>
                </a:cxn>
                <a:cxn ang="0">
                  <a:pos x="T6" y="T7"/>
                </a:cxn>
              </a:cxnLst>
              <a:rect l="0" t="0" r="r" b="b"/>
              <a:pathLst>
                <a:path w="38" h="64">
                  <a:moveTo>
                    <a:pt x="38" y="0"/>
                  </a:moveTo>
                  <a:lnTo>
                    <a:pt x="38" y="64"/>
                  </a:lnTo>
                  <a:lnTo>
                    <a:pt x="0" y="64"/>
                  </a:lnTo>
                  <a:lnTo>
                    <a:pt x="0" y="0"/>
                  </a:lnTo>
                </a:path>
              </a:pathLst>
            </a:custGeom>
            <a:noFill/>
            <a:ln w="17463" cap="rnd">
              <a:solidFill>
                <a:schemeClr val="bg1"/>
              </a:solidFill>
              <a:prstDash val="solid"/>
              <a:round/>
              <a:headEnd/>
              <a:tailEnd/>
            </a:ln>
            <a:extLst/>
          </p:spPr>
          <p:txBody>
            <a:bodyPr lIns="68580" tIns="34290" rIns="68580" bIns="34290"/>
            <a:lstStyle/>
            <a:p>
              <a:pPr eaLnBrk="1" fontAlgn="auto" hangingPunct="1">
                <a:spcBef>
                  <a:spcPts val="0"/>
                </a:spcBef>
                <a:spcAft>
                  <a:spcPts val="0"/>
                </a:spcAft>
                <a:defRPr/>
              </a:pPr>
              <a:endParaRPr lang="en-IN" sz="1350">
                <a:latin typeface="+mn-lt"/>
                <a:cs typeface="+mn-cs"/>
              </a:endParaRPr>
            </a:p>
          </p:txBody>
        </p:sp>
        <p:sp>
          <p:nvSpPr>
            <p:cNvPr id="143" name="Line 201">
              <a:extLst/>
            </p:cNvPr>
            <p:cNvSpPr>
              <a:spLocks noChangeShapeType="1"/>
            </p:cNvSpPr>
            <p:nvPr/>
          </p:nvSpPr>
          <p:spPr bwMode="auto">
            <a:xfrm>
              <a:off x="1849833" y="3126593"/>
              <a:ext cx="0" cy="0"/>
            </a:xfrm>
            <a:prstGeom prst="line">
              <a:avLst/>
            </a:prstGeom>
            <a:noFill/>
            <a:ln w="17463" cap="rnd">
              <a:solidFill>
                <a:schemeClr val="bg1"/>
              </a:solidFill>
              <a:prstDash val="solid"/>
              <a:round/>
              <a:headEnd/>
              <a:tailEnd/>
            </a:ln>
            <a:extLst/>
          </p:spPr>
          <p:txBody>
            <a:bodyPr lIns="68580" tIns="34290" rIns="68580" bIns="34290"/>
            <a:lstStyle/>
            <a:p>
              <a:pPr eaLnBrk="1" fontAlgn="auto" hangingPunct="1">
                <a:spcBef>
                  <a:spcPts val="0"/>
                </a:spcBef>
                <a:spcAft>
                  <a:spcPts val="0"/>
                </a:spcAft>
                <a:defRPr/>
              </a:pPr>
              <a:endParaRPr lang="en-IN" sz="1350">
                <a:latin typeface="+mn-lt"/>
                <a:cs typeface="+mn-cs"/>
              </a:endParaRPr>
            </a:p>
          </p:txBody>
        </p:sp>
        <p:sp>
          <p:nvSpPr>
            <p:cNvPr id="144" name="Line 202">
              <a:extLst/>
            </p:cNvPr>
            <p:cNvSpPr>
              <a:spLocks noChangeShapeType="1"/>
            </p:cNvSpPr>
            <p:nvPr/>
          </p:nvSpPr>
          <p:spPr bwMode="auto">
            <a:xfrm>
              <a:off x="1849833" y="3126593"/>
              <a:ext cx="17535" cy="0"/>
            </a:xfrm>
            <a:prstGeom prst="line">
              <a:avLst/>
            </a:prstGeom>
            <a:noFill/>
            <a:ln w="17463" cap="rnd">
              <a:solidFill>
                <a:schemeClr val="bg1"/>
              </a:solidFill>
              <a:prstDash val="solid"/>
              <a:round/>
              <a:headEnd/>
              <a:tailEnd/>
            </a:ln>
            <a:extLst/>
          </p:spPr>
          <p:txBody>
            <a:bodyPr lIns="68580" tIns="34290" rIns="68580" bIns="34290"/>
            <a:lstStyle/>
            <a:p>
              <a:pPr eaLnBrk="1" fontAlgn="auto" hangingPunct="1">
                <a:spcBef>
                  <a:spcPts val="0"/>
                </a:spcBef>
                <a:spcAft>
                  <a:spcPts val="0"/>
                </a:spcAft>
                <a:defRPr/>
              </a:pPr>
              <a:endParaRPr lang="en-IN" sz="1350">
                <a:latin typeface="+mn-lt"/>
                <a:cs typeface="+mn-cs"/>
              </a:endParaRPr>
            </a:p>
          </p:txBody>
        </p:sp>
        <p:sp>
          <p:nvSpPr>
            <p:cNvPr id="145" name="Line 203">
              <a:extLst/>
            </p:cNvPr>
            <p:cNvSpPr>
              <a:spLocks noChangeShapeType="1"/>
            </p:cNvSpPr>
            <p:nvPr/>
          </p:nvSpPr>
          <p:spPr bwMode="auto">
            <a:xfrm flipV="1">
              <a:off x="2055471" y="2915651"/>
              <a:ext cx="70140" cy="69611"/>
            </a:xfrm>
            <a:prstGeom prst="line">
              <a:avLst/>
            </a:prstGeom>
            <a:noFill/>
            <a:ln w="17463" cap="rnd">
              <a:solidFill>
                <a:schemeClr val="bg1"/>
              </a:solidFill>
              <a:prstDash val="solid"/>
              <a:round/>
              <a:headEnd/>
              <a:tailEnd/>
            </a:ln>
            <a:extLst/>
          </p:spPr>
          <p:txBody>
            <a:bodyPr lIns="68580" tIns="34290" rIns="68580" bIns="34290"/>
            <a:lstStyle/>
            <a:p>
              <a:pPr eaLnBrk="1" fontAlgn="auto" hangingPunct="1">
                <a:spcBef>
                  <a:spcPts val="0"/>
                </a:spcBef>
                <a:spcAft>
                  <a:spcPts val="0"/>
                </a:spcAft>
                <a:defRPr/>
              </a:pPr>
              <a:endParaRPr lang="en-IN" sz="1350">
                <a:latin typeface="+mn-lt"/>
                <a:cs typeface="+mn-cs"/>
              </a:endParaRPr>
            </a:p>
          </p:txBody>
        </p:sp>
        <p:sp>
          <p:nvSpPr>
            <p:cNvPr id="146" name="Line 204">
              <a:extLst/>
            </p:cNvPr>
            <p:cNvSpPr>
              <a:spLocks noChangeShapeType="1"/>
            </p:cNvSpPr>
            <p:nvPr/>
          </p:nvSpPr>
          <p:spPr bwMode="auto">
            <a:xfrm flipH="1" flipV="1">
              <a:off x="2055471" y="3052764"/>
              <a:ext cx="70140" cy="69610"/>
            </a:xfrm>
            <a:prstGeom prst="line">
              <a:avLst/>
            </a:prstGeom>
            <a:noFill/>
            <a:ln w="17463" cap="rnd">
              <a:solidFill>
                <a:schemeClr val="bg1"/>
              </a:solidFill>
              <a:prstDash val="solid"/>
              <a:round/>
              <a:headEnd/>
              <a:tailEnd/>
            </a:ln>
            <a:extLst/>
          </p:spPr>
          <p:txBody>
            <a:bodyPr lIns="68580" tIns="34290" rIns="68580" bIns="34290"/>
            <a:lstStyle/>
            <a:p>
              <a:pPr eaLnBrk="1" fontAlgn="auto" hangingPunct="1">
                <a:spcBef>
                  <a:spcPts val="0"/>
                </a:spcBef>
                <a:spcAft>
                  <a:spcPts val="0"/>
                </a:spcAft>
                <a:defRPr/>
              </a:pPr>
              <a:endParaRPr lang="en-IN" sz="1350">
                <a:latin typeface="+mn-lt"/>
                <a:cs typeface="+mn-cs"/>
              </a:endParaRPr>
            </a:p>
          </p:txBody>
        </p:sp>
        <p:sp>
          <p:nvSpPr>
            <p:cNvPr id="147" name="Line 205">
              <a:extLst/>
            </p:cNvPr>
            <p:cNvSpPr>
              <a:spLocks noChangeShapeType="1"/>
            </p:cNvSpPr>
            <p:nvPr/>
          </p:nvSpPr>
          <p:spPr bwMode="auto">
            <a:xfrm>
              <a:off x="2063441" y="3023232"/>
              <a:ext cx="74922" cy="0"/>
            </a:xfrm>
            <a:prstGeom prst="line">
              <a:avLst/>
            </a:prstGeom>
            <a:noFill/>
            <a:ln w="17463" cap="rnd">
              <a:solidFill>
                <a:schemeClr val="bg1"/>
              </a:solidFill>
              <a:prstDash val="solid"/>
              <a:round/>
              <a:headEnd/>
              <a:tailEnd/>
            </a:ln>
            <a:extLst/>
          </p:spPr>
          <p:txBody>
            <a:bodyPr lIns="68580" tIns="34290" rIns="68580" bIns="34290"/>
            <a:lstStyle/>
            <a:p>
              <a:pPr eaLnBrk="1" fontAlgn="auto" hangingPunct="1">
                <a:spcBef>
                  <a:spcPts val="0"/>
                </a:spcBef>
                <a:spcAft>
                  <a:spcPts val="0"/>
                </a:spcAft>
                <a:defRPr/>
              </a:pPr>
              <a:endParaRPr lang="en-IN" sz="1350">
                <a:latin typeface="+mn-lt"/>
                <a:cs typeface="+mn-cs"/>
              </a:endParaRPr>
            </a:p>
          </p:txBody>
        </p:sp>
      </p:grpSp>
      <p:sp>
        <p:nvSpPr>
          <p:cNvPr id="148" name="Freeform 8">
            <a:extLst/>
          </p:cNvPr>
          <p:cNvSpPr>
            <a:spLocks/>
          </p:cNvSpPr>
          <p:nvPr/>
        </p:nvSpPr>
        <p:spPr bwMode="auto">
          <a:xfrm rot="204896">
            <a:off x="6538913" y="4059238"/>
            <a:ext cx="477837" cy="422275"/>
          </a:xfrm>
          <a:custGeom>
            <a:avLst/>
            <a:gdLst>
              <a:gd name="T0" fmla="*/ 666 w 1311"/>
              <a:gd name="T1" fmla="*/ 269 h 1544"/>
              <a:gd name="T2" fmla="*/ 771 w 1311"/>
              <a:gd name="T3" fmla="*/ 269 h 1544"/>
              <a:gd name="T4" fmla="*/ 766 w 1311"/>
              <a:gd name="T5" fmla="*/ 350 h 1544"/>
              <a:gd name="T6" fmla="*/ 753 w 1311"/>
              <a:gd name="T7" fmla="*/ 430 h 1544"/>
              <a:gd name="T8" fmla="*/ 735 w 1311"/>
              <a:gd name="T9" fmla="*/ 506 h 1544"/>
              <a:gd name="T10" fmla="*/ 708 w 1311"/>
              <a:gd name="T11" fmla="*/ 580 h 1544"/>
              <a:gd name="T12" fmla="*/ 677 w 1311"/>
              <a:gd name="T13" fmla="*/ 651 h 1544"/>
              <a:gd name="T14" fmla="*/ 638 w 1311"/>
              <a:gd name="T15" fmla="*/ 717 h 1544"/>
              <a:gd name="T16" fmla="*/ 594 w 1311"/>
              <a:gd name="T17" fmla="*/ 781 h 1544"/>
              <a:gd name="T18" fmla="*/ 544 w 1311"/>
              <a:gd name="T19" fmla="*/ 838 h 1544"/>
              <a:gd name="T20" fmla="*/ 491 w 1311"/>
              <a:gd name="T21" fmla="*/ 893 h 1544"/>
              <a:gd name="T22" fmla="*/ 432 w 1311"/>
              <a:gd name="T23" fmla="*/ 941 h 1544"/>
              <a:gd name="T24" fmla="*/ 368 w 1311"/>
              <a:gd name="T25" fmla="*/ 985 h 1544"/>
              <a:gd name="T26" fmla="*/ 301 w 1311"/>
              <a:gd name="T27" fmla="*/ 1022 h 1544"/>
              <a:gd name="T28" fmla="*/ 231 w 1311"/>
              <a:gd name="T29" fmla="*/ 1053 h 1544"/>
              <a:gd name="T30" fmla="*/ 156 w 1311"/>
              <a:gd name="T31" fmla="*/ 1078 h 1544"/>
              <a:gd name="T32" fmla="*/ 80 w 1311"/>
              <a:gd name="T33" fmla="*/ 1097 h 1544"/>
              <a:gd name="T34" fmla="*/ 0 w 1311"/>
              <a:gd name="T35" fmla="*/ 1108 h 1544"/>
              <a:gd name="T36" fmla="*/ 5 w 1311"/>
              <a:gd name="T37" fmla="*/ 1544 h 1544"/>
              <a:gd name="T38" fmla="*/ 67 w 1311"/>
              <a:gd name="T39" fmla="*/ 1539 h 1544"/>
              <a:gd name="T40" fmla="*/ 189 w 1311"/>
              <a:gd name="T41" fmla="*/ 1519 h 1544"/>
              <a:gd name="T42" fmla="*/ 307 w 1311"/>
              <a:gd name="T43" fmla="*/ 1490 h 1544"/>
              <a:gd name="T44" fmla="*/ 420 w 1311"/>
              <a:gd name="T45" fmla="*/ 1448 h 1544"/>
              <a:gd name="T46" fmla="*/ 527 w 1311"/>
              <a:gd name="T47" fmla="*/ 1396 h 1544"/>
              <a:gd name="T48" fmla="*/ 630 w 1311"/>
              <a:gd name="T49" fmla="*/ 1335 h 1544"/>
              <a:gd name="T50" fmla="*/ 725 w 1311"/>
              <a:gd name="T51" fmla="*/ 1265 h 1544"/>
              <a:gd name="T52" fmla="*/ 814 w 1311"/>
              <a:gd name="T53" fmla="*/ 1187 h 1544"/>
              <a:gd name="T54" fmla="*/ 895 w 1311"/>
              <a:gd name="T55" fmla="*/ 1102 h 1544"/>
              <a:gd name="T56" fmla="*/ 969 w 1311"/>
              <a:gd name="T57" fmla="*/ 1010 h 1544"/>
              <a:gd name="T58" fmla="*/ 1032 w 1311"/>
              <a:gd name="T59" fmla="*/ 910 h 1544"/>
              <a:gd name="T60" fmla="*/ 1089 w 1311"/>
              <a:gd name="T61" fmla="*/ 804 h 1544"/>
              <a:gd name="T62" fmla="*/ 1134 w 1311"/>
              <a:gd name="T63" fmla="*/ 693 h 1544"/>
              <a:gd name="T64" fmla="*/ 1168 w 1311"/>
              <a:gd name="T65" fmla="*/ 576 h 1544"/>
              <a:gd name="T66" fmla="*/ 1193 w 1311"/>
              <a:gd name="T67" fmla="*/ 456 h 1544"/>
              <a:gd name="T68" fmla="*/ 1205 w 1311"/>
              <a:gd name="T69" fmla="*/ 333 h 1544"/>
              <a:gd name="T70" fmla="*/ 1311 w 1311"/>
              <a:gd name="T71" fmla="*/ 26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11" h="1544">
                <a:moveTo>
                  <a:pt x="989" y="0"/>
                </a:moveTo>
                <a:lnTo>
                  <a:pt x="666" y="269"/>
                </a:lnTo>
                <a:lnTo>
                  <a:pt x="771" y="269"/>
                </a:lnTo>
                <a:lnTo>
                  <a:pt x="771" y="269"/>
                </a:lnTo>
                <a:lnTo>
                  <a:pt x="769" y="310"/>
                </a:lnTo>
                <a:lnTo>
                  <a:pt x="766" y="350"/>
                </a:lnTo>
                <a:lnTo>
                  <a:pt x="761" y="391"/>
                </a:lnTo>
                <a:lnTo>
                  <a:pt x="753" y="430"/>
                </a:lnTo>
                <a:lnTo>
                  <a:pt x="746" y="469"/>
                </a:lnTo>
                <a:lnTo>
                  <a:pt x="735" y="506"/>
                </a:lnTo>
                <a:lnTo>
                  <a:pt x="722" y="544"/>
                </a:lnTo>
                <a:lnTo>
                  <a:pt x="708" y="580"/>
                </a:lnTo>
                <a:lnTo>
                  <a:pt x="694" y="615"/>
                </a:lnTo>
                <a:lnTo>
                  <a:pt x="677" y="651"/>
                </a:lnTo>
                <a:lnTo>
                  <a:pt x="658" y="684"/>
                </a:lnTo>
                <a:lnTo>
                  <a:pt x="638" y="717"/>
                </a:lnTo>
                <a:lnTo>
                  <a:pt x="618" y="749"/>
                </a:lnTo>
                <a:lnTo>
                  <a:pt x="594" y="781"/>
                </a:lnTo>
                <a:lnTo>
                  <a:pt x="571" y="810"/>
                </a:lnTo>
                <a:lnTo>
                  <a:pt x="544" y="838"/>
                </a:lnTo>
                <a:lnTo>
                  <a:pt x="518" y="866"/>
                </a:lnTo>
                <a:lnTo>
                  <a:pt x="491" y="893"/>
                </a:lnTo>
                <a:lnTo>
                  <a:pt x="462" y="918"/>
                </a:lnTo>
                <a:lnTo>
                  <a:pt x="432" y="941"/>
                </a:lnTo>
                <a:lnTo>
                  <a:pt x="401" y="963"/>
                </a:lnTo>
                <a:lnTo>
                  <a:pt x="368" y="985"/>
                </a:lnTo>
                <a:lnTo>
                  <a:pt x="336" y="1003"/>
                </a:lnTo>
                <a:lnTo>
                  <a:pt x="301" y="1022"/>
                </a:lnTo>
                <a:lnTo>
                  <a:pt x="267" y="1038"/>
                </a:lnTo>
                <a:lnTo>
                  <a:pt x="231" y="1053"/>
                </a:lnTo>
                <a:lnTo>
                  <a:pt x="194" y="1067"/>
                </a:lnTo>
                <a:lnTo>
                  <a:pt x="156" y="1078"/>
                </a:lnTo>
                <a:lnTo>
                  <a:pt x="119" y="1088"/>
                </a:lnTo>
                <a:lnTo>
                  <a:pt x="80" y="1097"/>
                </a:lnTo>
                <a:lnTo>
                  <a:pt x="41" y="1103"/>
                </a:lnTo>
                <a:lnTo>
                  <a:pt x="0" y="1108"/>
                </a:lnTo>
                <a:lnTo>
                  <a:pt x="186" y="1329"/>
                </a:lnTo>
                <a:lnTo>
                  <a:pt x="5" y="1544"/>
                </a:lnTo>
                <a:lnTo>
                  <a:pt x="5" y="1544"/>
                </a:lnTo>
                <a:lnTo>
                  <a:pt x="67" y="1539"/>
                </a:lnTo>
                <a:lnTo>
                  <a:pt x="130" y="1532"/>
                </a:lnTo>
                <a:lnTo>
                  <a:pt x="189" y="1519"/>
                </a:lnTo>
                <a:lnTo>
                  <a:pt x="248" y="1505"/>
                </a:lnTo>
                <a:lnTo>
                  <a:pt x="307" y="1490"/>
                </a:lnTo>
                <a:lnTo>
                  <a:pt x="365" y="1469"/>
                </a:lnTo>
                <a:lnTo>
                  <a:pt x="420" y="1448"/>
                </a:lnTo>
                <a:lnTo>
                  <a:pt x="474" y="1423"/>
                </a:lnTo>
                <a:lnTo>
                  <a:pt x="527" y="1396"/>
                </a:lnTo>
                <a:lnTo>
                  <a:pt x="580" y="1366"/>
                </a:lnTo>
                <a:lnTo>
                  <a:pt x="630" y="1335"/>
                </a:lnTo>
                <a:lnTo>
                  <a:pt x="679" y="1301"/>
                </a:lnTo>
                <a:lnTo>
                  <a:pt x="725" y="1265"/>
                </a:lnTo>
                <a:lnTo>
                  <a:pt x="771" y="1228"/>
                </a:lnTo>
                <a:lnTo>
                  <a:pt x="814" y="1187"/>
                </a:lnTo>
                <a:lnTo>
                  <a:pt x="856" y="1145"/>
                </a:lnTo>
                <a:lnTo>
                  <a:pt x="895" y="1102"/>
                </a:lnTo>
                <a:lnTo>
                  <a:pt x="933" y="1056"/>
                </a:lnTo>
                <a:lnTo>
                  <a:pt x="969" y="1010"/>
                </a:lnTo>
                <a:lnTo>
                  <a:pt x="1001" y="960"/>
                </a:lnTo>
                <a:lnTo>
                  <a:pt x="1032" y="910"/>
                </a:lnTo>
                <a:lnTo>
                  <a:pt x="1062" y="857"/>
                </a:lnTo>
                <a:lnTo>
                  <a:pt x="1089" y="804"/>
                </a:lnTo>
                <a:lnTo>
                  <a:pt x="1112" y="749"/>
                </a:lnTo>
                <a:lnTo>
                  <a:pt x="1134" y="693"/>
                </a:lnTo>
                <a:lnTo>
                  <a:pt x="1152" y="636"/>
                </a:lnTo>
                <a:lnTo>
                  <a:pt x="1168" y="576"/>
                </a:lnTo>
                <a:lnTo>
                  <a:pt x="1182" y="517"/>
                </a:lnTo>
                <a:lnTo>
                  <a:pt x="1193" y="456"/>
                </a:lnTo>
                <a:lnTo>
                  <a:pt x="1201" y="396"/>
                </a:lnTo>
                <a:lnTo>
                  <a:pt x="1205" y="333"/>
                </a:lnTo>
                <a:lnTo>
                  <a:pt x="1207" y="269"/>
                </a:lnTo>
                <a:lnTo>
                  <a:pt x="1311" y="269"/>
                </a:lnTo>
                <a:lnTo>
                  <a:pt x="989" y="0"/>
                </a:lnTo>
                <a:close/>
              </a:path>
            </a:pathLst>
          </a:custGeom>
          <a:solidFill>
            <a:schemeClr val="accent4"/>
          </a:solidFill>
          <a:ln w="9525">
            <a:solidFill>
              <a:schemeClr val="bg1"/>
            </a:solidFill>
            <a:prstDash val="solid"/>
            <a:round/>
            <a:headEnd/>
            <a:tailEnd/>
          </a:ln>
        </p:spPr>
        <p:txBody>
          <a:bodyPr lIns="68580" tIns="34290" rIns="68580" bIns="34290"/>
          <a:lstStyle/>
          <a:p>
            <a:pPr eaLnBrk="1" fontAlgn="auto" hangingPunct="1">
              <a:spcBef>
                <a:spcPts val="0"/>
              </a:spcBef>
              <a:spcAft>
                <a:spcPts val="0"/>
              </a:spcAft>
              <a:defRPr/>
            </a:pPr>
            <a:endParaRPr lang="en-US" sz="1350">
              <a:latin typeface="+mn-lt"/>
              <a:cs typeface="+mn-cs"/>
            </a:endParaRPr>
          </a:p>
        </p:txBody>
      </p:sp>
      <p:sp>
        <p:nvSpPr>
          <p:cNvPr id="149" name="Freeform 8">
            <a:extLst/>
          </p:cNvPr>
          <p:cNvSpPr>
            <a:spLocks/>
          </p:cNvSpPr>
          <p:nvPr/>
        </p:nvSpPr>
        <p:spPr bwMode="auto">
          <a:xfrm rot="16870900">
            <a:off x="6625431" y="2899570"/>
            <a:ext cx="358775" cy="563562"/>
          </a:xfrm>
          <a:custGeom>
            <a:avLst/>
            <a:gdLst>
              <a:gd name="T0" fmla="*/ 666 w 1311"/>
              <a:gd name="T1" fmla="*/ 269 h 1544"/>
              <a:gd name="T2" fmla="*/ 771 w 1311"/>
              <a:gd name="T3" fmla="*/ 269 h 1544"/>
              <a:gd name="T4" fmla="*/ 766 w 1311"/>
              <a:gd name="T5" fmla="*/ 350 h 1544"/>
              <a:gd name="T6" fmla="*/ 753 w 1311"/>
              <a:gd name="T7" fmla="*/ 430 h 1544"/>
              <a:gd name="T8" fmla="*/ 735 w 1311"/>
              <a:gd name="T9" fmla="*/ 506 h 1544"/>
              <a:gd name="T10" fmla="*/ 708 w 1311"/>
              <a:gd name="T11" fmla="*/ 580 h 1544"/>
              <a:gd name="T12" fmla="*/ 677 w 1311"/>
              <a:gd name="T13" fmla="*/ 651 h 1544"/>
              <a:gd name="T14" fmla="*/ 638 w 1311"/>
              <a:gd name="T15" fmla="*/ 717 h 1544"/>
              <a:gd name="T16" fmla="*/ 594 w 1311"/>
              <a:gd name="T17" fmla="*/ 781 h 1544"/>
              <a:gd name="T18" fmla="*/ 544 w 1311"/>
              <a:gd name="T19" fmla="*/ 838 h 1544"/>
              <a:gd name="T20" fmla="*/ 491 w 1311"/>
              <a:gd name="T21" fmla="*/ 893 h 1544"/>
              <a:gd name="T22" fmla="*/ 432 w 1311"/>
              <a:gd name="T23" fmla="*/ 941 h 1544"/>
              <a:gd name="T24" fmla="*/ 368 w 1311"/>
              <a:gd name="T25" fmla="*/ 985 h 1544"/>
              <a:gd name="T26" fmla="*/ 301 w 1311"/>
              <a:gd name="T27" fmla="*/ 1022 h 1544"/>
              <a:gd name="T28" fmla="*/ 231 w 1311"/>
              <a:gd name="T29" fmla="*/ 1053 h 1544"/>
              <a:gd name="T30" fmla="*/ 156 w 1311"/>
              <a:gd name="T31" fmla="*/ 1078 h 1544"/>
              <a:gd name="T32" fmla="*/ 80 w 1311"/>
              <a:gd name="T33" fmla="*/ 1097 h 1544"/>
              <a:gd name="T34" fmla="*/ 0 w 1311"/>
              <a:gd name="T35" fmla="*/ 1108 h 1544"/>
              <a:gd name="T36" fmla="*/ 5 w 1311"/>
              <a:gd name="T37" fmla="*/ 1544 h 1544"/>
              <a:gd name="T38" fmla="*/ 67 w 1311"/>
              <a:gd name="T39" fmla="*/ 1539 h 1544"/>
              <a:gd name="T40" fmla="*/ 189 w 1311"/>
              <a:gd name="T41" fmla="*/ 1519 h 1544"/>
              <a:gd name="T42" fmla="*/ 307 w 1311"/>
              <a:gd name="T43" fmla="*/ 1490 h 1544"/>
              <a:gd name="T44" fmla="*/ 420 w 1311"/>
              <a:gd name="T45" fmla="*/ 1448 h 1544"/>
              <a:gd name="T46" fmla="*/ 527 w 1311"/>
              <a:gd name="T47" fmla="*/ 1396 h 1544"/>
              <a:gd name="T48" fmla="*/ 630 w 1311"/>
              <a:gd name="T49" fmla="*/ 1335 h 1544"/>
              <a:gd name="T50" fmla="*/ 725 w 1311"/>
              <a:gd name="T51" fmla="*/ 1265 h 1544"/>
              <a:gd name="T52" fmla="*/ 814 w 1311"/>
              <a:gd name="T53" fmla="*/ 1187 h 1544"/>
              <a:gd name="T54" fmla="*/ 895 w 1311"/>
              <a:gd name="T55" fmla="*/ 1102 h 1544"/>
              <a:gd name="T56" fmla="*/ 969 w 1311"/>
              <a:gd name="T57" fmla="*/ 1010 h 1544"/>
              <a:gd name="T58" fmla="*/ 1032 w 1311"/>
              <a:gd name="T59" fmla="*/ 910 h 1544"/>
              <a:gd name="T60" fmla="*/ 1089 w 1311"/>
              <a:gd name="T61" fmla="*/ 804 h 1544"/>
              <a:gd name="T62" fmla="*/ 1134 w 1311"/>
              <a:gd name="T63" fmla="*/ 693 h 1544"/>
              <a:gd name="T64" fmla="*/ 1168 w 1311"/>
              <a:gd name="T65" fmla="*/ 576 h 1544"/>
              <a:gd name="T66" fmla="*/ 1193 w 1311"/>
              <a:gd name="T67" fmla="*/ 456 h 1544"/>
              <a:gd name="T68" fmla="*/ 1205 w 1311"/>
              <a:gd name="T69" fmla="*/ 333 h 1544"/>
              <a:gd name="T70" fmla="*/ 1311 w 1311"/>
              <a:gd name="T71" fmla="*/ 26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11" h="1544">
                <a:moveTo>
                  <a:pt x="989" y="0"/>
                </a:moveTo>
                <a:lnTo>
                  <a:pt x="666" y="269"/>
                </a:lnTo>
                <a:lnTo>
                  <a:pt x="771" y="269"/>
                </a:lnTo>
                <a:lnTo>
                  <a:pt x="771" y="269"/>
                </a:lnTo>
                <a:lnTo>
                  <a:pt x="769" y="310"/>
                </a:lnTo>
                <a:lnTo>
                  <a:pt x="766" y="350"/>
                </a:lnTo>
                <a:lnTo>
                  <a:pt x="761" y="391"/>
                </a:lnTo>
                <a:lnTo>
                  <a:pt x="753" y="430"/>
                </a:lnTo>
                <a:lnTo>
                  <a:pt x="746" y="469"/>
                </a:lnTo>
                <a:lnTo>
                  <a:pt x="735" y="506"/>
                </a:lnTo>
                <a:lnTo>
                  <a:pt x="722" y="544"/>
                </a:lnTo>
                <a:lnTo>
                  <a:pt x="708" y="580"/>
                </a:lnTo>
                <a:lnTo>
                  <a:pt x="694" y="615"/>
                </a:lnTo>
                <a:lnTo>
                  <a:pt x="677" y="651"/>
                </a:lnTo>
                <a:lnTo>
                  <a:pt x="658" y="684"/>
                </a:lnTo>
                <a:lnTo>
                  <a:pt x="638" y="717"/>
                </a:lnTo>
                <a:lnTo>
                  <a:pt x="618" y="749"/>
                </a:lnTo>
                <a:lnTo>
                  <a:pt x="594" y="781"/>
                </a:lnTo>
                <a:lnTo>
                  <a:pt x="571" y="810"/>
                </a:lnTo>
                <a:lnTo>
                  <a:pt x="544" y="838"/>
                </a:lnTo>
                <a:lnTo>
                  <a:pt x="518" y="866"/>
                </a:lnTo>
                <a:lnTo>
                  <a:pt x="491" y="893"/>
                </a:lnTo>
                <a:lnTo>
                  <a:pt x="462" y="918"/>
                </a:lnTo>
                <a:lnTo>
                  <a:pt x="432" y="941"/>
                </a:lnTo>
                <a:lnTo>
                  <a:pt x="401" y="963"/>
                </a:lnTo>
                <a:lnTo>
                  <a:pt x="368" y="985"/>
                </a:lnTo>
                <a:lnTo>
                  <a:pt x="336" y="1003"/>
                </a:lnTo>
                <a:lnTo>
                  <a:pt x="301" y="1022"/>
                </a:lnTo>
                <a:lnTo>
                  <a:pt x="267" y="1038"/>
                </a:lnTo>
                <a:lnTo>
                  <a:pt x="231" y="1053"/>
                </a:lnTo>
                <a:lnTo>
                  <a:pt x="194" y="1067"/>
                </a:lnTo>
                <a:lnTo>
                  <a:pt x="156" y="1078"/>
                </a:lnTo>
                <a:lnTo>
                  <a:pt x="119" y="1088"/>
                </a:lnTo>
                <a:lnTo>
                  <a:pt x="80" y="1097"/>
                </a:lnTo>
                <a:lnTo>
                  <a:pt x="41" y="1103"/>
                </a:lnTo>
                <a:lnTo>
                  <a:pt x="0" y="1108"/>
                </a:lnTo>
                <a:lnTo>
                  <a:pt x="186" y="1329"/>
                </a:lnTo>
                <a:lnTo>
                  <a:pt x="5" y="1544"/>
                </a:lnTo>
                <a:lnTo>
                  <a:pt x="5" y="1544"/>
                </a:lnTo>
                <a:lnTo>
                  <a:pt x="67" y="1539"/>
                </a:lnTo>
                <a:lnTo>
                  <a:pt x="130" y="1532"/>
                </a:lnTo>
                <a:lnTo>
                  <a:pt x="189" y="1519"/>
                </a:lnTo>
                <a:lnTo>
                  <a:pt x="248" y="1505"/>
                </a:lnTo>
                <a:lnTo>
                  <a:pt x="307" y="1490"/>
                </a:lnTo>
                <a:lnTo>
                  <a:pt x="365" y="1469"/>
                </a:lnTo>
                <a:lnTo>
                  <a:pt x="420" y="1448"/>
                </a:lnTo>
                <a:lnTo>
                  <a:pt x="474" y="1423"/>
                </a:lnTo>
                <a:lnTo>
                  <a:pt x="527" y="1396"/>
                </a:lnTo>
                <a:lnTo>
                  <a:pt x="580" y="1366"/>
                </a:lnTo>
                <a:lnTo>
                  <a:pt x="630" y="1335"/>
                </a:lnTo>
                <a:lnTo>
                  <a:pt x="679" y="1301"/>
                </a:lnTo>
                <a:lnTo>
                  <a:pt x="725" y="1265"/>
                </a:lnTo>
                <a:lnTo>
                  <a:pt x="771" y="1228"/>
                </a:lnTo>
                <a:lnTo>
                  <a:pt x="814" y="1187"/>
                </a:lnTo>
                <a:lnTo>
                  <a:pt x="856" y="1145"/>
                </a:lnTo>
                <a:lnTo>
                  <a:pt x="895" y="1102"/>
                </a:lnTo>
                <a:lnTo>
                  <a:pt x="933" y="1056"/>
                </a:lnTo>
                <a:lnTo>
                  <a:pt x="969" y="1010"/>
                </a:lnTo>
                <a:lnTo>
                  <a:pt x="1001" y="960"/>
                </a:lnTo>
                <a:lnTo>
                  <a:pt x="1032" y="910"/>
                </a:lnTo>
                <a:lnTo>
                  <a:pt x="1062" y="857"/>
                </a:lnTo>
                <a:lnTo>
                  <a:pt x="1089" y="804"/>
                </a:lnTo>
                <a:lnTo>
                  <a:pt x="1112" y="749"/>
                </a:lnTo>
                <a:lnTo>
                  <a:pt x="1134" y="693"/>
                </a:lnTo>
                <a:lnTo>
                  <a:pt x="1152" y="636"/>
                </a:lnTo>
                <a:lnTo>
                  <a:pt x="1168" y="576"/>
                </a:lnTo>
                <a:lnTo>
                  <a:pt x="1182" y="517"/>
                </a:lnTo>
                <a:lnTo>
                  <a:pt x="1193" y="456"/>
                </a:lnTo>
                <a:lnTo>
                  <a:pt x="1201" y="396"/>
                </a:lnTo>
                <a:lnTo>
                  <a:pt x="1205" y="333"/>
                </a:lnTo>
                <a:lnTo>
                  <a:pt x="1207" y="269"/>
                </a:lnTo>
                <a:lnTo>
                  <a:pt x="1311" y="269"/>
                </a:lnTo>
                <a:lnTo>
                  <a:pt x="989" y="0"/>
                </a:lnTo>
                <a:close/>
              </a:path>
            </a:pathLst>
          </a:custGeom>
          <a:solidFill>
            <a:schemeClr val="accent2"/>
          </a:solidFill>
          <a:ln w="9525">
            <a:solidFill>
              <a:schemeClr val="bg1"/>
            </a:solidFill>
            <a:prstDash val="solid"/>
            <a:round/>
            <a:headEnd/>
            <a:tailEnd/>
          </a:ln>
        </p:spPr>
        <p:txBody>
          <a:bodyPr lIns="68580" tIns="34290" rIns="68580" bIns="34290"/>
          <a:lstStyle/>
          <a:p>
            <a:pPr eaLnBrk="1" fontAlgn="auto" hangingPunct="1">
              <a:spcBef>
                <a:spcPts val="0"/>
              </a:spcBef>
              <a:spcAft>
                <a:spcPts val="0"/>
              </a:spcAft>
              <a:defRPr/>
            </a:pPr>
            <a:endParaRPr lang="en-US" sz="1350">
              <a:latin typeface="+mn-lt"/>
              <a:cs typeface="+mn-cs"/>
            </a:endParaRPr>
          </a:p>
        </p:txBody>
      </p:sp>
      <p:sp>
        <p:nvSpPr>
          <p:cNvPr id="150" name="Freeform 8">
            <a:extLst/>
          </p:cNvPr>
          <p:cNvSpPr>
            <a:spLocks/>
          </p:cNvSpPr>
          <p:nvPr/>
        </p:nvSpPr>
        <p:spPr bwMode="auto">
          <a:xfrm rot="204896" flipH="1" flipV="1">
            <a:off x="5173663" y="3016250"/>
            <a:ext cx="477837" cy="422275"/>
          </a:xfrm>
          <a:custGeom>
            <a:avLst/>
            <a:gdLst>
              <a:gd name="T0" fmla="*/ 666 w 1311"/>
              <a:gd name="T1" fmla="*/ 269 h 1544"/>
              <a:gd name="T2" fmla="*/ 771 w 1311"/>
              <a:gd name="T3" fmla="*/ 269 h 1544"/>
              <a:gd name="T4" fmla="*/ 766 w 1311"/>
              <a:gd name="T5" fmla="*/ 350 h 1544"/>
              <a:gd name="T6" fmla="*/ 753 w 1311"/>
              <a:gd name="T7" fmla="*/ 430 h 1544"/>
              <a:gd name="T8" fmla="*/ 735 w 1311"/>
              <a:gd name="T9" fmla="*/ 506 h 1544"/>
              <a:gd name="T10" fmla="*/ 708 w 1311"/>
              <a:gd name="T11" fmla="*/ 580 h 1544"/>
              <a:gd name="T12" fmla="*/ 677 w 1311"/>
              <a:gd name="T13" fmla="*/ 651 h 1544"/>
              <a:gd name="T14" fmla="*/ 638 w 1311"/>
              <a:gd name="T15" fmla="*/ 717 h 1544"/>
              <a:gd name="T16" fmla="*/ 594 w 1311"/>
              <a:gd name="T17" fmla="*/ 781 h 1544"/>
              <a:gd name="T18" fmla="*/ 544 w 1311"/>
              <a:gd name="T19" fmla="*/ 838 h 1544"/>
              <a:gd name="T20" fmla="*/ 491 w 1311"/>
              <a:gd name="T21" fmla="*/ 893 h 1544"/>
              <a:gd name="T22" fmla="*/ 432 w 1311"/>
              <a:gd name="T23" fmla="*/ 941 h 1544"/>
              <a:gd name="T24" fmla="*/ 368 w 1311"/>
              <a:gd name="T25" fmla="*/ 985 h 1544"/>
              <a:gd name="T26" fmla="*/ 301 w 1311"/>
              <a:gd name="T27" fmla="*/ 1022 h 1544"/>
              <a:gd name="T28" fmla="*/ 231 w 1311"/>
              <a:gd name="T29" fmla="*/ 1053 h 1544"/>
              <a:gd name="T30" fmla="*/ 156 w 1311"/>
              <a:gd name="T31" fmla="*/ 1078 h 1544"/>
              <a:gd name="T32" fmla="*/ 80 w 1311"/>
              <a:gd name="T33" fmla="*/ 1097 h 1544"/>
              <a:gd name="T34" fmla="*/ 0 w 1311"/>
              <a:gd name="T35" fmla="*/ 1108 h 1544"/>
              <a:gd name="T36" fmla="*/ 5 w 1311"/>
              <a:gd name="T37" fmla="*/ 1544 h 1544"/>
              <a:gd name="T38" fmla="*/ 67 w 1311"/>
              <a:gd name="T39" fmla="*/ 1539 h 1544"/>
              <a:gd name="T40" fmla="*/ 189 w 1311"/>
              <a:gd name="T41" fmla="*/ 1519 h 1544"/>
              <a:gd name="T42" fmla="*/ 307 w 1311"/>
              <a:gd name="T43" fmla="*/ 1490 h 1544"/>
              <a:gd name="T44" fmla="*/ 420 w 1311"/>
              <a:gd name="T45" fmla="*/ 1448 h 1544"/>
              <a:gd name="T46" fmla="*/ 527 w 1311"/>
              <a:gd name="T47" fmla="*/ 1396 h 1544"/>
              <a:gd name="T48" fmla="*/ 630 w 1311"/>
              <a:gd name="T49" fmla="*/ 1335 h 1544"/>
              <a:gd name="T50" fmla="*/ 725 w 1311"/>
              <a:gd name="T51" fmla="*/ 1265 h 1544"/>
              <a:gd name="T52" fmla="*/ 814 w 1311"/>
              <a:gd name="T53" fmla="*/ 1187 h 1544"/>
              <a:gd name="T54" fmla="*/ 895 w 1311"/>
              <a:gd name="T55" fmla="*/ 1102 h 1544"/>
              <a:gd name="T56" fmla="*/ 969 w 1311"/>
              <a:gd name="T57" fmla="*/ 1010 h 1544"/>
              <a:gd name="T58" fmla="*/ 1032 w 1311"/>
              <a:gd name="T59" fmla="*/ 910 h 1544"/>
              <a:gd name="T60" fmla="*/ 1089 w 1311"/>
              <a:gd name="T61" fmla="*/ 804 h 1544"/>
              <a:gd name="T62" fmla="*/ 1134 w 1311"/>
              <a:gd name="T63" fmla="*/ 693 h 1544"/>
              <a:gd name="T64" fmla="*/ 1168 w 1311"/>
              <a:gd name="T65" fmla="*/ 576 h 1544"/>
              <a:gd name="T66" fmla="*/ 1193 w 1311"/>
              <a:gd name="T67" fmla="*/ 456 h 1544"/>
              <a:gd name="T68" fmla="*/ 1205 w 1311"/>
              <a:gd name="T69" fmla="*/ 333 h 1544"/>
              <a:gd name="T70" fmla="*/ 1311 w 1311"/>
              <a:gd name="T71" fmla="*/ 26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11" h="1544">
                <a:moveTo>
                  <a:pt x="989" y="0"/>
                </a:moveTo>
                <a:lnTo>
                  <a:pt x="666" y="269"/>
                </a:lnTo>
                <a:lnTo>
                  <a:pt x="771" y="269"/>
                </a:lnTo>
                <a:lnTo>
                  <a:pt x="771" y="269"/>
                </a:lnTo>
                <a:lnTo>
                  <a:pt x="769" y="310"/>
                </a:lnTo>
                <a:lnTo>
                  <a:pt x="766" y="350"/>
                </a:lnTo>
                <a:lnTo>
                  <a:pt x="761" y="391"/>
                </a:lnTo>
                <a:lnTo>
                  <a:pt x="753" y="430"/>
                </a:lnTo>
                <a:lnTo>
                  <a:pt x="746" y="469"/>
                </a:lnTo>
                <a:lnTo>
                  <a:pt x="735" y="506"/>
                </a:lnTo>
                <a:lnTo>
                  <a:pt x="722" y="544"/>
                </a:lnTo>
                <a:lnTo>
                  <a:pt x="708" y="580"/>
                </a:lnTo>
                <a:lnTo>
                  <a:pt x="694" y="615"/>
                </a:lnTo>
                <a:lnTo>
                  <a:pt x="677" y="651"/>
                </a:lnTo>
                <a:lnTo>
                  <a:pt x="658" y="684"/>
                </a:lnTo>
                <a:lnTo>
                  <a:pt x="638" y="717"/>
                </a:lnTo>
                <a:lnTo>
                  <a:pt x="618" y="749"/>
                </a:lnTo>
                <a:lnTo>
                  <a:pt x="594" y="781"/>
                </a:lnTo>
                <a:lnTo>
                  <a:pt x="571" y="810"/>
                </a:lnTo>
                <a:lnTo>
                  <a:pt x="544" y="838"/>
                </a:lnTo>
                <a:lnTo>
                  <a:pt x="518" y="866"/>
                </a:lnTo>
                <a:lnTo>
                  <a:pt x="491" y="893"/>
                </a:lnTo>
                <a:lnTo>
                  <a:pt x="462" y="918"/>
                </a:lnTo>
                <a:lnTo>
                  <a:pt x="432" y="941"/>
                </a:lnTo>
                <a:lnTo>
                  <a:pt x="401" y="963"/>
                </a:lnTo>
                <a:lnTo>
                  <a:pt x="368" y="985"/>
                </a:lnTo>
                <a:lnTo>
                  <a:pt x="336" y="1003"/>
                </a:lnTo>
                <a:lnTo>
                  <a:pt x="301" y="1022"/>
                </a:lnTo>
                <a:lnTo>
                  <a:pt x="267" y="1038"/>
                </a:lnTo>
                <a:lnTo>
                  <a:pt x="231" y="1053"/>
                </a:lnTo>
                <a:lnTo>
                  <a:pt x="194" y="1067"/>
                </a:lnTo>
                <a:lnTo>
                  <a:pt x="156" y="1078"/>
                </a:lnTo>
                <a:lnTo>
                  <a:pt x="119" y="1088"/>
                </a:lnTo>
                <a:lnTo>
                  <a:pt x="80" y="1097"/>
                </a:lnTo>
                <a:lnTo>
                  <a:pt x="41" y="1103"/>
                </a:lnTo>
                <a:lnTo>
                  <a:pt x="0" y="1108"/>
                </a:lnTo>
                <a:lnTo>
                  <a:pt x="186" y="1329"/>
                </a:lnTo>
                <a:lnTo>
                  <a:pt x="5" y="1544"/>
                </a:lnTo>
                <a:lnTo>
                  <a:pt x="5" y="1544"/>
                </a:lnTo>
                <a:lnTo>
                  <a:pt x="67" y="1539"/>
                </a:lnTo>
                <a:lnTo>
                  <a:pt x="130" y="1532"/>
                </a:lnTo>
                <a:lnTo>
                  <a:pt x="189" y="1519"/>
                </a:lnTo>
                <a:lnTo>
                  <a:pt x="248" y="1505"/>
                </a:lnTo>
                <a:lnTo>
                  <a:pt x="307" y="1490"/>
                </a:lnTo>
                <a:lnTo>
                  <a:pt x="365" y="1469"/>
                </a:lnTo>
                <a:lnTo>
                  <a:pt x="420" y="1448"/>
                </a:lnTo>
                <a:lnTo>
                  <a:pt x="474" y="1423"/>
                </a:lnTo>
                <a:lnTo>
                  <a:pt x="527" y="1396"/>
                </a:lnTo>
                <a:lnTo>
                  <a:pt x="580" y="1366"/>
                </a:lnTo>
                <a:lnTo>
                  <a:pt x="630" y="1335"/>
                </a:lnTo>
                <a:lnTo>
                  <a:pt x="679" y="1301"/>
                </a:lnTo>
                <a:lnTo>
                  <a:pt x="725" y="1265"/>
                </a:lnTo>
                <a:lnTo>
                  <a:pt x="771" y="1228"/>
                </a:lnTo>
                <a:lnTo>
                  <a:pt x="814" y="1187"/>
                </a:lnTo>
                <a:lnTo>
                  <a:pt x="856" y="1145"/>
                </a:lnTo>
                <a:lnTo>
                  <a:pt x="895" y="1102"/>
                </a:lnTo>
                <a:lnTo>
                  <a:pt x="933" y="1056"/>
                </a:lnTo>
                <a:lnTo>
                  <a:pt x="969" y="1010"/>
                </a:lnTo>
                <a:lnTo>
                  <a:pt x="1001" y="960"/>
                </a:lnTo>
                <a:lnTo>
                  <a:pt x="1032" y="910"/>
                </a:lnTo>
                <a:lnTo>
                  <a:pt x="1062" y="857"/>
                </a:lnTo>
                <a:lnTo>
                  <a:pt x="1089" y="804"/>
                </a:lnTo>
                <a:lnTo>
                  <a:pt x="1112" y="749"/>
                </a:lnTo>
                <a:lnTo>
                  <a:pt x="1134" y="693"/>
                </a:lnTo>
                <a:lnTo>
                  <a:pt x="1152" y="636"/>
                </a:lnTo>
                <a:lnTo>
                  <a:pt x="1168" y="576"/>
                </a:lnTo>
                <a:lnTo>
                  <a:pt x="1182" y="517"/>
                </a:lnTo>
                <a:lnTo>
                  <a:pt x="1193" y="456"/>
                </a:lnTo>
                <a:lnTo>
                  <a:pt x="1201" y="396"/>
                </a:lnTo>
                <a:lnTo>
                  <a:pt x="1205" y="333"/>
                </a:lnTo>
                <a:lnTo>
                  <a:pt x="1207" y="269"/>
                </a:lnTo>
                <a:lnTo>
                  <a:pt x="1311" y="269"/>
                </a:lnTo>
                <a:lnTo>
                  <a:pt x="989" y="0"/>
                </a:lnTo>
                <a:close/>
              </a:path>
            </a:pathLst>
          </a:custGeom>
          <a:solidFill>
            <a:schemeClr val="accent1"/>
          </a:solidFill>
          <a:ln w="9525">
            <a:solidFill>
              <a:schemeClr val="bg1"/>
            </a:solidFill>
            <a:prstDash val="solid"/>
            <a:round/>
            <a:headEnd/>
            <a:tailEnd/>
          </a:ln>
        </p:spPr>
        <p:txBody>
          <a:bodyPr lIns="68580" tIns="34290" rIns="68580" bIns="34290"/>
          <a:lstStyle/>
          <a:p>
            <a:pPr eaLnBrk="1" fontAlgn="auto" hangingPunct="1">
              <a:spcBef>
                <a:spcPts val="0"/>
              </a:spcBef>
              <a:spcAft>
                <a:spcPts val="0"/>
              </a:spcAft>
              <a:defRPr/>
            </a:pPr>
            <a:endParaRPr lang="en-US" sz="1350">
              <a:latin typeface="+mn-lt"/>
              <a:cs typeface="+mn-cs"/>
            </a:endParaRPr>
          </a:p>
        </p:txBody>
      </p:sp>
      <p:sp>
        <p:nvSpPr>
          <p:cNvPr id="151" name="Freeform 8">
            <a:extLst/>
          </p:cNvPr>
          <p:cNvSpPr>
            <a:spLocks/>
          </p:cNvSpPr>
          <p:nvPr/>
        </p:nvSpPr>
        <p:spPr bwMode="auto">
          <a:xfrm rot="16870900" flipH="1" flipV="1">
            <a:off x="5206207" y="4017169"/>
            <a:ext cx="357187" cy="561975"/>
          </a:xfrm>
          <a:custGeom>
            <a:avLst/>
            <a:gdLst>
              <a:gd name="T0" fmla="*/ 666 w 1311"/>
              <a:gd name="T1" fmla="*/ 269 h 1544"/>
              <a:gd name="T2" fmla="*/ 771 w 1311"/>
              <a:gd name="T3" fmla="*/ 269 h 1544"/>
              <a:gd name="T4" fmla="*/ 766 w 1311"/>
              <a:gd name="T5" fmla="*/ 350 h 1544"/>
              <a:gd name="T6" fmla="*/ 753 w 1311"/>
              <a:gd name="T7" fmla="*/ 430 h 1544"/>
              <a:gd name="T8" fmla="*/ 735 w 1311"/>
              <a:gd name="T9" fmla="*/ 506 h 1544"/>
              <a:gd name="T10" fmla="*/ 708 w 1311"/>
              <a:gd name="T11" fmla="*/ 580 h 1544"/>
              <a:gd name="T12" fmla="*/ 677 w 1311"/>
              <a:gd name="T13" fmla="*/ 651 h 1544"/>
              <a:gd name="T14" fmla="*/ 638 w 1311"/>
              <a:gd name="T15" fmla="*/ 717 h 1544"/>
              <a:gd name="T16" fmla="*/ 594 w 1311"/>
              <a:gd name="T17" fmla="*/ 781 h 1544"/>
              <a:gd name="T18" fmla="*/ 544 w 1311"/>
              <a:gd name="T19" fmla="*/ 838 h 1544"/>
              <a:gd name="T20" fmla="*/ 491 w 1311"/>
              <a:gd name="T21" fmla="*/ 893 h 1544"/>
              <a:gd name="T22" fmla="*/ 432 w 1311"/>
              <a:gd name="T23" fmla="*/ 941 h 1544"/>
              <a:gd name="T24" fmla="*/ 368 w 1311"/>
              <a:gd name="T25" fmla="*/ 985 h 1544"/>
              <a:gd name="T26" fmla="*/ 301 w 1311"/>
              <a:gd name="T27" fmla="*/ 1022 h 1544"/>
              <a:gd name="T28" fmla="*/ 231 w 1311"/>
              <a:gd name="T29" fmla="*/ 1053 h 1544"/>
              <a:gd name="T30" fmla="*/ 156 w 1311"/>
              <a:gd name="T31" fmla="*/ 1078 h 1544"/>
              <a:gd name="T32" fmla="*/ 80 w 1311"/>
              <a:gd name="T33" fmla="*/ 1097 h 1544"/>
              <a:gd name="T34" fmla="*/ 0 w 1311"/>
              <a:gd name="T35" fmla="*/ 1108 h 1544"/>
              <a:gd name="T36" fmla="*/ 5 w 1311"/>
              <a:gd name="T37" fmla="*/ 1544 h 1544"/>
              <a:gd name="T38" fmla="*/ 67 w 1311"/>
              <a:gd name="T39" fmla="*/ 1539 h 1544"/>
              <a:gd name="T40" fmla="*/ 189 w 1311"/>
              <a:gd name="T41" fmla="*/ 1519 h 1544"/>
              <a:gd name="T42" fmla="*/ 307 w 1311"/>
              <a:gd name="T43" fmla="*/ 1490 h 1544"/>
              <a:gd name="T44" fmla="*/ 420 w 1311"/>
              <a:gd name="T45" fmla="*/ 1448 h 1544"/>
              <a:gd name="T46" fmla="*/ 527 w 1311"/>
              <a:gd name="T47" fmla="*/ 1396 h 1544"/>
              <a:gd name="T48" fmla="*/ 630 w 1311"/>
              <a:gd name="T49" fmla="*/ 1335 h 1544"/>
              <a:gd name="T50" fmla="*/ 725 w 1311"/>
              <a:gd name="T51" fmla="*/ 1265 h 1544"/>
              <a:gd name="T52" fmla="*/ 814 w 1311"/>
              <a:gd name="T53" fmla="*/ 1187 h 1544"/>
              <a:gd name="T54" fmla="*/ 895 w 1311"/>
              <a:gd name="T55" fmla="*/ 1102 h 1544"/>
              <a:gd name="T56" fmla="*/ 969 w 1311"/>
              <a:gd name="T57" fmla="*/ 1010 h 1544"/>
              <a:gd name="T58" fmla="*/ 1032 w 1311"/>
              <a:gd name="T59" fmla="*/ 910 h 1544"/>
              <a:gd name="T60" fmla="*/ 1089 w 1311"/>
              <a:gd name="T61" fmla="*/ 804 h 1544"/>
              <a:gd name="T62" fmla="*/ 1134 w 1311"/>
              <a:gd name="T63" fmla="*/ 693 h 1544"/>
              <a:gd name="T64" fmla="*/ 1168 w 1311"/>
              <a:gd name="T65" fmla="*/ 576 h 1544"/>
              <a:gd name="T66" fmla="*/ 1193 w 1311"/>
              <a:gd name="T67" fmla="*/ 456 h 1544"/>
              <a:gd name="T68" fmla="*/ 1205 w 1311"/>
              <a:gd name="T69" fmla="*/ 333 h 1544"/>
              <a:gd name="T70" fmla="*/ 1311 w 1311"/>
              <a:gd name="T71" fmla="*/ 26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11" h="1544">
                <a:moveTo>
                  <a:pt x="989" y="0"/>
                </a:moveTo>
                <a:lnTo>
                  <a:pt x="666" y="269"/>
                </a:lnTo>
                <a:lnTo>
                  <a:pt x="771" y="269"/>
                </a:lnTo>
                <a:lnTo>
                  <a:pt x="771" y="269"/>
                </a:lnTo>
                <a:lnTo>
                  <a:pt x="769" y="310"/>
                </a:lnTo>
                <a:lnTo>
                  <a:pt x="766" y="350"/>
                </a:lnTo>
                <a:lnTo>
                  <a:pt x="761" y="391"/>
                </a:lnTo>
                <a:lnTo>
                  <a:pt x="753" y="430"/>
                </a:lnTo>
                <a:lnTo>
                  <a:pt x="746" y="469"/>
                </a:lnTo>
                <a:lnTo>
                  <a:pt x="735" y="506"/>
                </a:lnTo>
                <a:lnTo>
                  <a:pt x="722" y="544"/>
                </a:lnTo>
                <a:lnTo>
                  <a:pt x="708" y="580"/>
                </a:lnTo>
                <a:lnTo>
                  <a:pt x="694" y="615"/>
                </a:lnTo>
                <a:lnTo>
                  <a:pt x="677" y="651"/>
                </a:lnTo>
                <a:lnTo>
                  <a:pt x="658" y="684"/>
                </a:lnTo>
                <a:lnTo>
                  <a:pt x="638" y="717"/>
                </a:lnTo>
                <a:lnTo>
                  <a:pt x="618" y="749"/>
                </a:lnTo>
                <a:lnTo>
                  <a:pt x="594" y="781"/>
                </a:lnTo>
                <a:lnTo>
                  <a:pt x="571" y="810"/>
                </a:lnTo>
                <a:lnTo>
                  <a:pt x="544" y="838"/>
                </a:lnTo>
                <a:lnTo>
                  <a:pt x="518" y="866"/>
                </a:lnTo>
                <a:lnTo>
                  <a:pt x="491" y="893"/>
                </a:lnTo>
                <a:lnTo>
                  <a:pt x="462" y="918"/>
                </a:lnTo>
                <a:lnTo>
                  <a:pt x="432" y="941"/>
                </a:lnTo>
                <a:lnTo>
                  <a:pt x="401" y="963"/>
                </a:lnTo>
                <a:lnTo>
                  <a:pt x="368" y="985"/>
                </a:lnTo>
                <a:lnTo>
                  <a:pt x="336" y="1003"/>
                </a:lnTo>
                <a:lnTo>
                  <a:pt x="301" y="1022"/>
                </a:lnTo>
                <a:lnTo>
                  <a:pt x="267" y="1038"/>
                </a:lnTo>
                <a:lnTo>
                  <a:pt x="231" y="1053"/>
                </a:lnTo>
                <a:lnTo>
                  <a:pt x="194" y="1067"/>
                </a:lnTo>
                <a:lnTo>
                  <a:pt x="156" y="1078"/>
                </a:lnTo>
                <a:lnTo>
                  <a:pt x="119" y="1088"/>
                </a:lnTo>
                <a:lnTo>
                  <a:pt x="80" y="1097"/>
                </a:lnTo>
                <a:lnTo>
                  <a:pt x="41" y="1103"/>
                </a:lnTo>
                <a:lnTo>
                  <a:pt x="0" y="1108"/>
                </a:lnTo>
                <a:lnTo>
                  <a:pt x="186" y="1329"/>
                </a:lnTo>
                <a:lnTo>
                  <a:pt x="5" y="1544"/>
                </a:lnTo>
                <a:lnTo>
                  <a:pt x="5" y="1544"/>
                </a:lnTo>
                <a:lnTo>
                  <a:pt x="67" y="1539"/>
                </a:lnTo>
                <a:lnTo>
                  <a:pt x="130" y="1532"/>
                </a:lnTo>
                <a:lnTo>
                  <a:pt x="189" y="1519"/>
                </a:lnTo>
                <a:lnTo>
                  <a:pt x="248" y="1505"/>
                </a:lnTo>
                <a:lnTo>
                  <a:pt x="307" y="1490"/>
                </a:lnTo>
                <a:lnTo>
                  <a:pt x="365" y="1469"/>
                </a:lnTo>
                <a:lnTo>
                  <a:pt x="420" y="1448"/>
                </a:lnTo>
                <a:lnTo>
                  <a:pt x="474" y="1423"/>
                </a:lnTo>
                <a:lnTo>
                  <a:pt x="527" y="1396"/>
                </a:lnTo>
                <a:lnTo>
                  <a:pt x="580" y="1366"/>
                </a:lnTo>
                <a:lnTo>
                  <a:pt x="630" y="1335"/>
                </a:lnTo>
                <a:lnTo>
                  <a:pt x="679" y="1301"/>
                </a:lnTo>
                <a:lnTo>
                  <a:pt x="725" y="1265"/>
                </a:lnTo>
                <a:lnTo>
                  <a:pt x="771" y="1228"/>
                </a:lnTo>
                <a:lnTo>
                  <a:pt x="814" y="1187"/>
                </a:lnTo>
                <a:lnTo>
                  <a:pt x="856" y="1145"/>
                </a:lnTo>
                <a:lnTo>
                  <a:pt x="895" y="1102"/>
                </a:lnTo>
                <a:lnTo>
                  <a:pt x="933" y="1056"/>
                </a:lnTo>
                <a:lnTo>
                  <a:pt x="969" y="1010"/>
                </a:lnTo>
                <a:lnTo>
                  <a:pt x="1001" y="960"/>
                </a:lnTo>
                <a:lnTo>
                  <a:pt x="1032" y="910"/>
                </a:lnTo>
                <a:lnTo>
                  <a:pt x="1062" y="857"/>
                </a:lnTo>
                <a:lnTo>
                  <a:pt x="1089" y="804"/>
                </a:lnTo>
                <a:lnTo>
                  <a:pt x="1112" y="749"/>
                </a:lnTo>
                <a:lnTo>
                  <a:pt x="1134" y="693"/>
                </a:lnTo>
                <a:lnTo>
                  <a:pt x="1152" y="636"/>
                </a:lnTo>
                <a:lnTo>
                  <a:pt x="1168" y="576"/>
                </a:lnTo>
                <a:lnTo>
                  <a:pt x="1182" y="517"/>
                </a:lnTo>
                <a:lnTo>
                  <a:pt x="1193" y="456"/>
                </a:lnTo>
                <a:lnTo>
                  <a:pt x="1201" y="396"/>
                </a:lnTo>
                <a:lnTo>
                  <a:pt x="1205" y="333"/>
                </a:lnTo>
                <a:lnTo>
                  <a:pt x="1207" y="269"/>
                </a:lnTo>
                <a:lnTo>
                  <a:pt x="1311" y="269"/>
                </a:lnTo>
                <a:lnTo>
                  <a:pt x="989" y="0"/>
                </a:lnTo>
                <a:close/>
              </a:path>
            </a:pathLst>
          </a:custGeom>
          <a:solidFill>
            <a:schemeClr val="accent5"/>
          </a:solidFill>
          <a:ln w="9525">
            <a:solidFill>
              <a:schemeClr val="bg1"/>
            </a:solidFill>
            <a:prstDash val="solid"/>
            <a:round/>
            <a:headEnd/>
            <a:tailEnd/>
          </a:ln>
        </p:spPr>
        <p:txBody>
          <a:bodyPr lIns="68580" tIns="34290" rIns="68580" bIns="34290"/>
          <a:lstStyle/>
          <a:p>
            <a:pPr eaLnBrk="1" fontAlgn="auto" hangingPunct="1">
              <a:spcBef>
                <a:spcPts val="0"/>
              </a:spcBef>
              <a:spcAft>
                <a:spcPts val="0"/>
              </a:spcAft>
              <a:defRPr/>
            </a:pPr>
            <a:endParaRPr lang="en-US" sz="1350">
              <a:latin typeface="+mn-lt"/>
              <a:cs typeface="+mn-cs"/>
            </a:endParaRPr>
          </a:p>
        </p:txBody>
      </p:sp>
      <p:sp>
        <p:nvSpPr>
          <p:cNvPr id="152" name="TextBox 151">
            <a:extLst/>
          </p:cNvPr>
          <p:cNvSpPr txBox="1"/>
          <p:nvPr/>
        </p:nvSpPr>
        <p:spPr>
          <a:xfrm>
            <a:off x="8839200" y="4267200"/>
            <a:ext cx="2743200" cy="338138"/>
          </a:xfrm>
          <a:prstGeom prst="rect">
            <a:avLst/>
          </a:prstGeom>
          <a:noFill/>
        </p:spPr>
        <p:txBody>
          <a:bodyPr>
            <a:spAutoFit/>
          </a:bodyPr>
          <a:lstStyle/>
          <a:p>
            <a:pPr eaLnBrk="1" fontAlgn="auto" hangingPunct="1">
              <a:spcBef>
                <a:spcPts val="0"/>
              </a:spcBef>
              <a:spcAft>
                <a:spcPts val="0"/>
              </a:spcAft>
              <a:defRPr/>
            </a:pPr>
            <a:r>
              <a:rPr lang="ar-OM" sz="1600" b="1" dirty="0">
                <a:solidFill>
                  <a:schemeClr val="accent4">
                    <a:lumMod val="75000"/>
                  </a:schemeClr>
                </a:solidFill>
                <a:latin typeface="Aharoni" pitchFamily="2" charset="-79"/>
                <a:ea typeface="Open Sans Semibold" panose="020B0706030804020204" pitchFamily="34" charset="0"/>
                <a:cs typeface="Aharoni" pitchFamily="2" charset="-79"/>
              </a:rPr>
              <a:t>جودة ردود الفعل المعطاة</a:t>
            </a:r>
            <a:endParaRPr lang="id-ID" sz="1600" b="1" dirty="0">
              <a:solidFill>
                <a:schemeClr val="accent4">
                  <a:lumMod val="75000"/>
                </a:schemeClr>
              </a:solidFill>
              <a:latin typeface="Aharoni" pitchFamily="2" charset="-79"/>
              <a:ea typeface="Open Sans Semibold" panose="020B0706030804020204" pitchFamily="34" charset="0"/>
              <a:cs typeface="Aharoni" pitchFamily="2" charset="-79"/>
            </a:endParaRPr>
          </a:p>
        </p:txBody>
      </p:sp>
      <p:sp>
        <p:nvSpPr>
          <p:cNvPr id="153" name="TextBox 152">
            <a:extLst/>
          </p:cNvPr>
          <p:cNvSpPr txBox="1"/>
          <p:nvPr/>
        </p:nvSpPr>
        <p:spPr>
          <a:xfrm>
            <a:off x="2057400" y="3760788"/>
            <a:ext cx="3048000" cy="646112"/>
          </a:xfrm>
          <a:prstGeom prst="rect">
            <a:avLst/>
          </a:prstGeom>
          <a:noFill/>
        </p:spPr>
        <p:txBody>
          <a:bodyPr>
            <a:spAutoFit/>
          </a:bodyPr>
          <a:lstStyle/>
          <a:p>
            <a:pPr eaLnBrk="1" fontAlgn="auto" hangingPunct="1">
              <a:spcBef>
                <a:spcPts val="0"/>
              </a:spcBef>
              <a:spcAft>
                <a:spcPts val="0"/>
              </a:spcAft>
              <a:defRPr/>
            </a:pPr>
            <a:r>
              <a:rPr lang="ar-OM" b="1" dirty="0">
                <a:solidFill>
                  <a:schemeClr val="accent5">
                    <a:lumMod val="75000"/>
                  </a:schemeClr>
                </a:solidFill>
                <a:latin typeface="Aharoni" pitchFamily="2" charset="-79"/>
                <a:ea typeface="Open Sans Semibold" panose="020B0706030804020204" pitchFamily="34" charset="0"/>
                <a:cs typeface="Aharoni" pitchFamily="2" charset="-79"/>
              </a:rPr>
              <a:t>جودة الملاحظات</a:t>
            </a:r>
          </a:p>
          <a:p>
            <a:pPr eaLnBrk="1" fontAlgn="auto" hangingPunct="1">
              <a:spcBef>
                <a:spcPts val="0"/>
              </a:spcBef>
              <a:spcAft>
                <a:spcPts val="0"/>
              </a:spcAft>
              <a:defRPr/>
            </a:pPr>
            <a:endParaRPr lang="id-ID" b="1" dirty="0">
              <a:solidFill>
                <a:schemeClr val="accent5">
                  <a:lumMod val="75000"/>
                </a:schemeClr>
              </a:solidFill>
              <a:latin typeface="Aharoni" pitchFamily="2" charset="-79"/>
              <a:ea typeface="Open Sans Semibold" panose="020B0706030804020204" pitchFamily="34" charset="0"/>
              <a:cs typeface="Aharoni" pitchFamily="2" charset="-79"/>
            </a:endParaRPr>
          </a:p>
        </p:txBody>
      </p:sp>
      <p:sp>
        <p:nvSpPr>
          <p:cNvPr id="154" name="TextBox 153">
            <a:extLst/>
          </p:cNvPr>
          <p:cNvSpPr txBox="1"/>
          <p:nvPr/>
        </p:nvSpPr>
        <p:spPr>
          <a:xfrm>
            <a:off x="509588" y="2216150"/>
            <a:ext cx="2946400" cy="369888"/>
          </a:xfrm>
          <a:prstGeom prst="rect">
            <a:avLst/>
          </a:prstGeom>
          <a:noFill/>
        </p:spPr>
        <p:txBody>
          <a:bodyPr>
            <a:spAutoFit/>
          </a:bodyPr>
          <a:lstStyle/>
          <a:p>
            <a:pPr algn="r" eaLnBrk="1" fontAlgn="auto" hangingPunct="1">
              <a:spcBef>
                <a:spcPts val="0"/>
              </a:spcBef>
              <a:spcAft>
                <a:spcPts val="0"/>
              </a:spcAft>
              <a:defRPr/>
            </a:pPr>
            <a:r>
              <a:rPr lang="ar-OM" b="1" dirty="0">
                <a:solidFill>
                  <a:schemeClr val="accent1">
                    <a:lumMod val="75000"/>
                  </a:schemeClr>
                </a:solidFill>
                <a:latin typeface="Aharoni" pitchFamily="2" charset="-79"/>
                <a:ea typeface="Open Sans Semibold" panose="020B0706030804020204" pitchFamily="34" charset="0"/>
                <a:cs typeface="Aharoni" pitchFamily="2" charset="-79"/>
              </a:rPr>
              <a:t>الإجراءات</a:t>
            </a:r>
            <a:r>
              <a:rPr lang="ar-OM" dirty="0"/>
              <a:t> </a:t>
            </a:r>
            <a:r>
              <a:rPr lang="ar-OM" b="1" dirty="0">
                <a:solidFill>
                  <a:schemeClr val="accent1">
                    <a:lumMod val="75000"/>
                  </a:schemeClr>
                </a:solidFill>
                <a:latin typeface="Aharoni" pitchFamily="2" charset="-79"/>
                <a:ea typeface="Open Sans Semibold" panose="020B0706030804020204" pitchFamily="34" charset="0"/>
                <a:cs typeface="Aharoni" pitchFamily="2" charset="-79"/>
              </a:rPr>
              <a:t>التصحيحية</a:t>
            </a:r>
            <a:r>
              <a:rPr lang="ar-OM" dirty="0"/>
              <a:t> </a:t>
            </a:r>
            <a:r>
              <a:rPr lang="ar-OM" b="1" dirty="0">
                <a:solidFill>
                  <a:schemeClr val="accent1">
                    <a:lumMod val="75000"/>
                  </a:schemeClr>
                </a:solidFill>
                <a:latin typeface="Aharoni" pitchFamily="2" charset="-79"/>
                <a:ea typeface="Open Sans Semibold" panose="020B0706030804020204" pitchFamily="34" charset="0"/>
                <a:cs typeface="Aharoni" pitchFamily="2" charset="-79"/>
              </a:rPr>
              <a:t>المنجزة</a:t>
            </a:r>
            <a:endParaRPr lang="id-ID" b="1" dirty="0">
              <a:solidFill>
                <a:schemeClr val="accent1">
                  <a:lumMod val="75000"/>
                </a:schemeClr>
              </a:solidFill>
              <a:latin typeface="Aharoni" pitchFamily="2" charset="-79"/>
              <a:ea typeface="Open Sans Semibold" panose="020B0706030804020204" pitchFamily="34" charset="0"/>
              <a:cs typeface="Aharoni" pitchFamily="2" charset="-79"/>
            </a:endParaRPr>
          </a:p>
        </p:txBody>
      </p:sp>
    </p:spTree>
    <p:extLst>
      <p:ext uri="{BB962C8B-B14F-4D97-AF65-F5344CB8AC3E}">
        <p14:creationId xmlns:p14="http://schemas.microsoft.com/office/powerpoint/2010/main" val="2438033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p:cNvSpPr/>
          <p:nvPr/>
        </p:nvSpPr>
        <p:spPr>
          <a:xfrm>
            <a:off x="9386432" y="115599"/>
            <a:ext cx="2524671" cy="584775"/>
          </a:xfrm>
          <a:prstGeom prst="rect">
            <a:avLst/>
          </a:prstGeom>
          <a:solidFill>
            <a:srgbClr val="F792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85" name="Picture 12" descr="IHTIMAM CARD NEW 201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4288" y="855664"/>
            <a:ext cx="4325937" cy="51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13" descr="IHTIMAM CARD NEW BACK 2017.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04000" y="838200"/>
            <a:ext cx="4244528" cy="518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TextBox 7"/>
          <p:cNvSpPr txBox="1">
            <a:spLocks noChangeArrowheads="1"/>
          </p:cNvSpPr>
          <p:nvPr/>
        </p:nvSpPr>
        <p:spPr bwMode="auto">
          <a:xfrm>
            <a:off x="263352" y="2271781"/>
            <a:ext cx="2786063"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lnSpc>
                <a:spcPct val="100000"/>
              </a:lnSpc>
              <a:spcBef>
                <a:spcPct val="0"/>
              </a:spcBef>
              <a:buSzTx/>
              <a:buFontTx/>
              <a:buNone/>
            </a:pPr>
            <a:r>
              <a:rPr lang="ar-OM" altLang="en-US" dirty="0">
                <a:solidFill>
                  <a:srgbClr val="4C4B4E"/>
                </a:solidFill>
                <a:latin typeface="Arial" panose="020B0604020202020204" pitchFamily="34" charset="0"/>
              </a:rPr>
              <a:t>تقتصر كل بطاقة ملاحظة على </a:t>
            </a:r>
            <a:r>
              <a:rPr lang="ar-OM" altLang="en-US" b="1" dirty="0" smtClean="0">
                <a:solidFill>
                  <a:srgbClr val="F7921E"/>
                </a:solidFill>
                <a:latin typeface="Arial" panose="020B0604020202020204" pitchFamily="34" charset="0"/>
              </a:rPr>
              <a:t>4 – 6 سلوكيات </a:t>
            </a:r>
            <a:r>
              <a:rPr lang="ar-OM" altLang="en-US" b="1" dirty="0">
                <a:solidFill>
                  <a:srgbClr val="F7921E"/>
                </a:solidFill>
                <a:latin typeface="Arial" panose="020B0604020202020204" pitchFamily="34" charset="0"/>
              </a:rPr>
              <a:t>محددة</a:t>
            </a:r>
            <a:r>
              <a:rPr lang="ar-OM" altLang="en-US" sz="3200" dirty="0">
                <a:solidFill>
                  <a:schemeClr val="tx1"/>
                </a:solidFill>
                <a:latin typeface="Arial" panose="020B0604020202020204" pitchFamily="34" charset="0"/>
              </a:rPr>
              <a:t>. </a:t>
            </a:r>
            <a:r>
              <a:rPr lang="ar-OM" altLang="en-US" dirty="0">
                <a:solidFill>
                  <a:srgbClr val="4C4B4E"/>
                </a:solidFill>
                <a:latin typeface="Arial" panose="020B0604020202020204" pitchFamily="34" charset="0"/>
              </a:rPr>
              <a:t>هذا يجعل الأمر سهلا للموظفين للتركيز على السلوكيات الحرجة</a:t>
            </a:r>
            <a:r>
              <a:rPr lang="ar-OM" altLang="en-US" dirty="0">
                <a:solidFill>
                  <a:schemeClr val="tx1"/>
                </a:solidFill>
                <a:latin typeface="Arial" panose="020B0604020202020204" pitchFamily="34" charset="0"/>
              </a:rPr>
              <a:t>.</a:t>
            </a:r>
            <a:endParaRPr lang="en-US" altLang="en-US" b="1" dirty="0">
              <a:solidFill>
                <a:srgbClr val="F7921E"/>
              </a:solidFill>
              <a:latin typeface="Arial" panose="020B0604020202020204" pitchFamily="34" charset="0"/>
            </a:endParaRPr>
          </a:p>
          <a:p>
            <a:pPr eaLnBrk="1" hangingPunct="1">
              <a:lnSpc>
                <a:spcPct val="100000"/>
              </a:lnSpc>
              <a:spcBef>
                <a:spcPct val="0"/>
              </a:spcBef>
              <a:buSzTx/>
              <a:buFontTx/>
              <a:buNone/>
            </a:pPr>
            <a:endParaRPr lang="en-US" altLang="en-US" b="1" dirty="0">
              <a:solidFill>
                <a:srgbClr val="F7921E"/>
              </a:solidFill>
              <a:latin typeface="Arial" panose="020B0604020202020204" pitchFamily="34" charset="0"/>
            </a:endParaRPr>
          </a:p>
        </p:txBody>
      </p:sp>
      <p:sp>
        <p:nvSpPr>
          <p:cNvPr id="88" name="Rectangle 87"/>
          <p:cNvSpPr/>
          <p:nvPr/>
        </p:nvSpPr>
        <p:spPr>
          <a:xfrm>
            <a:off x="835025" y="0"/>
            <a:ext cx="7172325" cy="815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9" name="TextBox 88"/>
          <p:cNvSpPr txBox="1"/>
          <p:nvPr/>
        </p:nvSpPr>
        <p:spPr>
          <a:xfrm>
            <a:off x="7263159" y="115599"/>
            <a:ext cx="7170738" cy="584775"/>
          </a:xfrm>
          <a:prstGeom prst="rect">
            <a:avLst/>
          </a:prstGeom>
          <a:noFill/>
          <a:ln>
            <a:noFill/>
          </a:ln>
        </p:spPr>
        <p:txBody>
          <a:bodyPr>
            <a:spAutoFit/>
          </a:bodyPr>
          <a:lstStyle/>
          <a:p>
            <a:pPr algn="ctr" eaLnBrk="1" fontAlgn="auto" hangingPunct="1">
              <a:spcBef>
                <a:spcPts val="0"/>
              </a:spcBef>
              <a:spcAft>
                <a:spcPts val="0"/>
              </a:spcAft>
              <a:defRPr/>
            </a:pPr>
            <a:r>
              <a:rPr lang="ar-OM" sz="3200" dirty="0" smtClean="0"/>
              <a:t> بطاقة اهتمام </a:t>
            </a:r>
            <a:endParaRPr lang="en-US" sz="3200" b="1" dirty="0">
              <a:solidFill>
                <a:schemeClr val="tx1">
                  <a:lumMod val="65000"/>
                  <a:lumOff val="35000"/>
                </a:schemeClr>
              </a:solidFill>
            </a:endParaRPr>
          </a:p>
        </p:txBody>
      </p:sp>
    </p:spTree>
    <p:extLst>
      <p:ext uri="{BB962C8B-B14F-4D97-AF65-F5344CB8AC3E}">
        <p14:creationId xmlns:p14="http://schemas.microsoft.com/office/powerpoint/2010/main" val="2177117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CB7654806D21E47BADCC739BCC83C0F" ma:contentTypeVersion="2" ma:contentTypeDescription="Create a new document." ma:contentTypeScope="" ma:versionID="454bb4c5cab9fe5e8cb2ceec0c8be9ef">
  <xsd:schema xmlns:xsd="http://www.w3.org/2001/XMLSchema" xmlns:xs="http://www.w3.org/2001/XMLSchema" xmlns:p="http://schemas.microsoft.com/office/2006/metadata/properties" xmlns:ns1="http://schemas.microsoft.com/sharepoint/v3" xmlns:ns2="9d51eac6-a7d5-47f5-a119-63d146adb134" targetNamespace="http://schemas.microsoft.com/office/2006/metadata/properties" ma:root="true" ma:fieldsID="8ecb00b7a3f15ec49ef97f6bc665b953" ns1:_="" ns2:_="">
    <xsd:import namespace="http://schemas.microsoft.com/sharepoint/v3"/>
    <xsd:import namespace="9d51eac6-a7d5-47f5-a119-63d146adb134"/>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B2CEDEB-0F54-4679-B64B-92627722FF8B}"/>
</file>

<file path=customXml/itemProps2.xml><?xml version="1.0" encoding="utf-8"?>
<ds:datastoreItem xmlns:ds="http://schemas.openxmlformats.org/officeDocument/2006/customXml" ds:itemID="{FE0DCF08-3947-4452-83F6-BFFBC3BE5105}"/>
</file>

<file path=customXml/itemProps3.xml><?xml version="1.0" encoding="utf-8"?>
<ds:datastoreItem xmlns:ds="http://schemas.openxmlformats.org/officeDocument/2006/customXml" ds:itemID="{3A0C580E-A101-432D-8CD6-3926E0F0382C}"/>
</file>

<file path=docProps/app.xml><?xml version="1.0" encoding="utf-8"?>
<Properties xmlns="http://schemas.openxmlformats.org/officeDocument/2006/extended-properties" xmlns:vt="http://schemas.openxmlformats.org/officeDocument/2006/docPropsVTypes">
  <Template/>
  <TotalTime>2693</TotalTime>
  <Words>1695</Words>
  <Application>Microsoft Office PowerPoint</Application>
  <PresentationFormat>Widescreen</PresentationFormat>
  <Paragraphs>188</Paragraphs>
  <Slides>11</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Aharoni</vt:lpstr>
      <vt:lpstr>Arial</vt:lpstr>
      <vt:lpstr>Calibri</vt:lpstr>
      <vt:lpstr>Calibri Light</vt:lpstr>
      <vt:lpstr>Century Gothic</vt:lpstr>
      <vt:lpstr>Open Sans Semibold</vt:lpstr>
      <vt:lpstr>Segoe UI</vt:lpstr>
      <vt:lpstr>Segoe UI Semilight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Hamdani, Firas MSE11</cp:lastModifiedBy>
  <cp:revision>138</cp:revision>
  <dcterms:created xsi:type="dcterms:W3CDTF">2018-09-24T07:27:56Z</dcterms:created>
  <dcterms:modified xsi:type="dcterms:W3CDTF">2020-02-11T07:12:04Z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0x0101009CB7654806D21E47BADCC739BCC83C0F</vt:lpwstr>
  </property>
</Properties>
</file>